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2"/>
  </p:notesMasterIdLst>
  <p:sldIdLst>
    <p:sldId id="256" r:id="rId2"/>
    <p:sldId id="258" r:id="rId3"/>
    <p:sldId id="262" r:id="rId4"/>
    <p:sldId id="259" r:id="rId5"/>
    <p:sldId id="260" r:id="rId6"/>
    <p:sldId id="257" r:id="rId7"/>
    <p:sldId id="345"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4" r:id="rId23"/>
    <p:sldId id="277" r:id="rId24"/>
    <p:sldId id="278" r:id="rId25"/>
    <p:sldId id="279" r:id="rId26"/>
    <p:sldId id="280" r:id="rId27"/>
    <p:sldId id="281" r:id="rId28"/>
    <p:sldId id="283" r:id="rId29"/>
    <p:sldId id="284" r:id="rId30"/>
    <p:sldId id="282" r:id="rId31"/>
    <p:sldId id="285" r:id="rId32"/>
    <p:sldId id="286" r:id="rId33"/>
    <p:sldId id="287" r:id="rId34"/>
    <p:sldId id="288" r:id="rId35"/>
    <p:sldId id="291" r:id="rId36"/>
    <p:sldId id="289"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0" r:id="rId65"/>
    <p:sldId id="319" r:id="rId66"/>
    <p:sldId id="321" r:id="rId67"/>
    <p:sldId id="322" r:id="rId68"/>
    <p:sldId id="323" r:id="rId69"/>
    <p:sldId id="324" r:id="rId70"/>
    <p:sldId id="326" r:id="rId71"/>
    <p:sldId id="325" r:id="rId72"/>
    <p:sldId id="327" r:id="rId73"/>
    <p:sldId id="328" r:id="rId74"/>
    <p:sldId id="329" r:id="rId75"/>
    <p:sldId id="331" r:id="rId76"/>
    <p:sldId id="330" r:id="rId77"/>
    <p:sldId id="332" r:id="rId78"/>
    <p:sldId id="333" r:id="rId79"/>
    <p:sldId id="334" r:id="rId80"/>
    <p:sldId id="335" r:id="rId81"/>
    <p:sldId id="336" r:id="rId82"/>
    <p:sldId id="337" r:id="rId83"/>
    <p:sldId id="339" r:id="rId84"/>
    <p:sldId id="340" r:id="rId85"/>
    <p:sldId id="338" r:id="rId86"/>
    <p:sldId id="341" r:id="rId87"/>
    <p:sldId id="342" r:id="rId88"/>
    <p:sldId id="343" r:id="rId89"/>
    <p:sldId id="344" r:id="rId90"/>
    <p:sldId id="34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92" y="4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A1BD4-465A-40D7-8B5B-A70EA14E949D}" type="datetimeFigureOut">
              <a:rPr lang="en-US" smtClean="0"/>
              <a:t>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89F71-9385-42BC-9937-A1BB117988EF}" type="slidenum">
              <a:rPr lang="en-US" smtClean="0"/>
              <a:t>‹#›</a:t>
            </a:fld>
            <a:endParaRPr lang="en-US"/>
          </a:p>
        </p:txBody>
      </p:sp>
    </p:spTree>
    <p:extLst>
      <p:ext uri="{BB962C8B-B14F-4D97-AF65-F5344CB8AC3E}">
        <p14:creationId xmlns:p14="http://schemas.microsoft.com/office/powerpoint/2010/main" val="3107939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 Big corporate organization </a:t>
            </a:r>
            <a:r>
              <a:rPr lang="en-US" sz="1200" b="1" i="0" u="none" strike="noStrike" kern="1200" dirty="0" smtClean="0">
                <a:solidFill>
                  <a:schemeClr val="tx1"/>
                </a:solidFill>
                <a:effectLst/>
                <a:latin typeface="+mn-lt"/>
                <a:ea typeface="+mn-ea"/>
                <a:cs typeface="+mn-cs"/>
              </a:rPr>
              <a:t>Wayne Enterprises</a:t>
            </a:r>
            <a:r>
              <a:rPr lang="en-US" sz="1200" b="0" i="0" u="none" strike="noStrike" kern="1200" dirty="0" smtClean="0">
                <a:solidFill>
                  <a:schemeClr val="tx1"/>
                </a:solidFill>
                <a:effectLst/>
                <a:latin typeface="+mn-lt"/>
                <a:ea typeface="+mn-ea"/>
                <a:cs typeface="+mn-cs"/>
              </a:rPr>
              <a:t> has recently faced a cyber-attack where the attackers broke into their network, found their way to their web server, and have successfully defaced their website </a:t>
            </a:r>
            <a:r>
              <a:rPr lang="en-US" sz="1200" b="1" i="0" u="none" strike="noStrike" kern="1200" dirty="0" smtClean="0">
                <a:solidFill>
                  <a:schemeClr val="tx1"/>
                </a:solidFill>
                <a:effectLst/>
                <a:latin typeface="+mn-lt"/>
                <a:ea typeface="+mn-ea"/>
                <a:cs typeface="+mn-cs"/>
              </a:rPr>
              <a:t>http://www.imreallynotbatman.com</a:t>
            </a:r>
            <a:r>
              <a:rPr lang="en-US" sz="1200" b="0" i="0" u="none" strike="noStrike" kern="1200" dirty="0" smtClean="0">
                <a:solidFill>
                  <a:schemeClr val="tx1"/>
                </a:solidFill>
                <a:effectLst/>
                <a:latin typeface="+mn-lt"/>
                <a:ea typeface="+mn-ea"/>
                <a:cs typeface="+mn-cs"/>
              </a:rPr>
              <a:t>. Their website is now showing the trademark of the attackers with the message </a:t>
            </a:r>
            <a:r>
              <a:rPr lang="en-US" sz="1200" b="1" i="0" u="none" strike="noStrike" kern="1200" dirty="0" smtClean="0">
                <a:solidFill>
                  <a:schemeClr val="tx1"/>
                </a:solidFill>
                <a:effectLst/>
                <a:latin typeface="+mn-lt"/>
                <a:ea typeface="+mn-ea"/>
                <a:cs typeface="+mn-cs"/>
              </a:rPr>
              <a:t>YOUR SITE HAS BEEN DEFACED</a:t>
            </a:r>
            <a:r>
              <a:rPr lang="en-US" sz="1200" b="0" i="0" u="none" strike="noStrike" kern="1200" dirty="0" smtClean="0">
                <a:solidFill>
                  <a:schemeClr val="tx1"/>
                </a:solidFill>
                <a:effectLst/>
                <a:latin typeface="+mn-lt"/>
                <a:ea typeface="+mn-ea"/>
                <a:cs typeface="+mn-cs"/>
              </a:rPr>
              <a:t> as shown below.</a:t>
            </a:r>
            <a:endParaRPr lang="en-US" dirty="0"/>
          </a:p>
        </p:txBody>
      </p:sp>
      <p:sp>
        <p:nvSpPr>
          <p:cNvPr id="4" name="Slide Number Placeholder 3"/>
          <p:cNvSpPr>
            <a:spLocks noGrp="1"/>
          </p:cNvSpPr>
          <p:nvPr>
            <p:ph type="sldNum" sz="quarter" idx="10"/>
          </p:nvPr>
        </p:nvSpPr>
        <p:spPr/>
        <p:txBody>
          <a:bodyPr/>
          <a:lstStyle/>
          <a:p>
            <a:fld id="{F9789F71-9385-42BC-9937-A1BB117988EF}" type="slidenum">
              <a:rPr lang="en-US" smtClean="0"/>
              <a:t>31</a:t>
            </a:fld>
            <a:endParaRPr lang="en-US"/>
          </a:p>
        </p:txBody>
      </p:sp>
    </p:spTree>
    <p:extLst>
      <p:ext uri="{BB962C8B-B14F-4D97-AF65-F5344CB8AC3E}">
        <p14:creationId xmlns:p14="http://schemas.microsoft.com/office/powerpoint/2010/main" val="210519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9C13F89-D49B-4F3B-8792-FA17512325E8}" type="datetimeFigureOut">
              <a:rPr lang="en-US" smtClean="0"/>
              <a:t>2/2/2023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B9DFFB0-69E1-4C53-A2FE-CDEFD6C07B06}" type="slidenum">
              <a:rPr lang="en-US" smtClean="0"/>
              <a:t>‹#›</a:t>
            </a:fld>
            <a:endParaRPr lang="en-US"/>
          </a:p>
        </p:txBody>
      </p:sp>
    </p:spTree>
    <p:extLst>
      <p:ext uri="{BB962C8B-B14F-4D97-AF65-F5344CB8AC3E}">
        <p14:creationId xmlns:p14="http://schemas.microsoft.com/office/powerpoint/2010/main" val="185081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C13F89-D49B-4F3B-8792-FA17512325E8}"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9DFFB0-69E1-4C53-A2FE-CDEFD6C07B06}" type="slidenum">
              <a:rPr lang="en-US" smtClean="0"/>
              <a:t>‹#›</a:t>
            </a:fld>
            <a:endParaRPr lang="en-US"/>
          </a:p>
        </p:txBody>
      </p:sp>
    </p:spTree>
    <p:extLst>
      <p:ext uri="{BB962C8B-B14F-4D97-AF65-F5344CB8AC3E}">
        <p14:creationId xmlns:p14="http://schemas.microsoft.com/office/powerpoint/2010/main" val="158732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69C13F89-D49B-4F3B-8792-FA17512325E8}" type="datetimeFigureOut">
              <a:rPr lang="en-US" smtClean="0"/>
              <a:t>2/2/2023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B9DFFB0-69E1-4C53-A2FE-CDEFD6C07B06}" type="slidenum">
              <a:rPr lang="en-US" smtClean="0"/>
              <a:t>‹#›</a:t>
            </a:fld>
            <a:endParaRPr lang="en-US"/>
          </a:p>
        </p:txBody>
      </p:sp>
    </p:spTree>
    <p:extLst>
      <p:ext uri="{BB962C8B-B14F-4D97-AF65-F5344CB8AC3E}">
        <p14:creationId xmlns:p14="http://schemas.microsoft.com/office/powerpoint/2010/main" val="3190206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C13F89-D49B-4F3B-8792-FA17512325E8}" type="datetimeFigureOut">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B9DFFB0-69E1-4C53-A2FE-CDEFD6C07B06}" type="slidenum">
              <a:rPr lang="en-US" smtClean="0"/>
              <a:t>‹#›</a:t>
            </a:fld>
            <a:endParaRPr lang="en-US"/>
          </a:p>
        </p:txBody>
      </p:sp>
    </p:spTree>
    <p:extLst>
      <p:ext uri="{BB962C8B-B14F-4D97-AF65-F5344CB8AC3E}">
        <p14:creationId xmlns:p14="http://schemas.microsoft.com/office/powerpoint/2010/main" val="421664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9C13F89-D49B-4F3B-8792-FA17512325E8}" type="datetimeFigureOut">
              <a:rPr lang="en-US" smtClean="0"/>
              <a:t>2/2/2023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B9DFFB0-69E1-4C53-A2FE-CDEFD6C07B06}" type="slidenum">
              <a:rPr lang="en-US" smtClean="0"/>
              <a:t>‹#›</a:t>
            </a:fld>
            <a:endParaRPr lang="en-US"/>
          </a:p>
        </p:txBody>
      </p:sp>
    </p:spTree>
    <p:extLst>
      <p:ext uri="{BB962C8B-B14F-4D97-AF65-F5344CB8AC3E}">
        <p14:creationId xmlns:p14="http://schemas.microsoft.com/office/powerpoint/2010/main" val="3543709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C13F89-D49B-4F3B-8792-FA17512325E8}" type="datetimeFigureOut">
              <a:rPr lang="en-US" smtClean="0"/>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9DFFB0-69E1-4C53-A2FE-CDEFD6C07B06}" type="slidenum">
              <a:rPr lang="en-US" smtClean="0"/>
              <a:t>‹#›</a:t>
            </a:fld>
            <a:endParaRPr lang="en-US"/>
          </a:p>
        </p:txBody>
      </p:sp>
    </p:spTree>
    <p:extLst>
      <p:ext uri="{BB962C8B-B14F-4D97-AF65-F5344CB8AC3E}">
        <p14:creationId xmlns:p14="http://schemas.microsoft.com/office/powerpoint/2010/main" val="213803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C13F89-D49B-4F3B-8792-FA17512325E8}" type="datetimeFigureOut">
              <a:rPr lang="en-US" smtClean="0"/>
              <a:t>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9DFFB0-69E1-4C53-A2FE-CDEFD6C07B06}" type="slidenum">
              <a:rPr lang="en-US" smtClean="0"/>
              <a:t>‹#›</a:t>
            </a:fld>
            <a:endParaRPr lang="en-US"/>
          </a:p>
        </p:txBody>
      </p:sp>
    </p:spTree>
    <p:extLst>
      <p:ext uri="{BB962C8B-B14F-4D97-AF65-F5344CB8AC3E}">
        <p14:creationId xmlns:p14="http://schemas.microsoft.com/office/powerpoint/2010/main" val="1896364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9C13F89-D49B-4F3B-8792-FA17512325E8}" type="datetimeFigureOut">
              <a:rPr lang="en-US" smtClean="0"/>
              <a:t>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9DFFB0-69E1-4C53-A2FE-CDEFD6C07B06}"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66250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C13F89-D49B-4F3B-8792-FA17512325E8}" type="datetimeFigureOut">
              <a:rPr lang="en-US" smtClean="0"/>
              <a:t>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9DFFB0-69E1-4C53-A2FE-CDEFD6C07B06}" type="slidenum">
              <a:rPr lang="en-US" smtClean="0"/>
              <a:t>‹#›</a:t>
            </a:fld>
            <a:endParaRPr lang="en-US"/>
          </a:p>
        </p:txBody>
      </p:sp>
    </p:spTree>
    <p:extLst>
      <p:ext uri="{BB962C8B-B14F-4D97-AF65-F5344CB8AC3E}">
        <p14:creationId xmlns:p14="http://schemas.microsoft.com/office/powerpoint/2010/main" val="891338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9C13F89-D49B-4F3B-8792-FA17512325E8}" type="datetimeFigureOut">
              <a:rPr lang="en-US" smtClean="0"/>
              <a:t>2/2/2023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B9DFFB0-69E1-4C53-A2FE-CDEFD6C07B06}" type="slidenum">
              <a:rPr lang="en-US" smtClean="0"/>
              <a:t>‹#›</a:t>
            </a:fld>
            <a:endParaRPr lang="en-US"/>
          </a:p>
        </p:txBody>
      </p:sp>
    </p:spTree>
    <p:extLst>
      <p:ext uri="{BB962C8B-B14F-4D97-AF65-F5344CB8AC3E}">
        <p14:creationId xmlns:p14="http://schemas.microsoft.com/office/powerpoint/2010/main" val="3186420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C13F89-D49B-4F3B-8792-FA17512325E8}" type="datetimeFigureOut">
              <a:rPr lang="en-US" smtClean="0"/>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9DFFB0-69E1-4C53-A2FE-CDEFD6C07B06}" type="slidenum">
              <a:rPr lang="en-US" smtClean="0"/>
              <a:t>‹#›</a:t>
            </a:fld>
            <a:endParaRPr lang="en-US"/>
          </a:p>
        </p:txBody>
      </p:sp>
    </p:spTree>
    <p:extLst>
      <p:ext uri="{BB962C8B-B14F-4D97-AF65-F5344CB8AC3E}">
        <p14:creationId xmlns:p14="http://schemas.microsoft.com/office/powerpoint/2010/main" val="95823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69C13F89-D49B-4F3B-8792-FA17512325E8}" type="datetimeFigureOut">
              <a:rPr lang="en-US" smtClean="0"/>
              <a:t>2/2/2023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B9DFFB0-69E1-4C53-A2FE-CDEFD6C07B06}"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778532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virustotal.com/gui/file/9709473ab351387aab9e816eff3910b9f28a7a70202e250ed46dba8f820f34a8/community"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ĐiềU</a:t>
            </a:r>
            <a:r>
              <a:rPr lang="en-US" dirty="0" smtClean="0"/>
              <a:t> </a:t>
            </a:r>
            <a:r>
              <a:rPr lang="en-US" dirty="0" err="1" smtClean="0"/>
              <a:t>tra</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sự</a:t>
            </a:r>
            <a:r>
              <a:rPr lang="en-US" dirty="0" smtClean="0"/>
              <a:t> </a:t>
            </a:r>
            <a:r>
              <a:rPr lang="en-US" dirty="0" err="1" smtClean="0"/>
              <a:t>cố</a:t>
            </a:r>
            <a:r>
              <a:rPr lang="en-US" dirty="0" smtClean="0"/>
              <a:t> </a:t>
            </a:r>
            <a:r>
              <a:rPr lang="en-US" dirty="0" err="1" smtClean="0"/>
              <a:t>với</a:t>
            </a:r>
            <a:r>
              <a:rPr lang="en-US" dirty="0" smtClean="0"/>
              <a:t> </a:t>
            </a:r>
            <a:r>
              <a:rPr lang="en-US" dirty="0" err="1" smtClean="0"/>
              <a:t>splunk</a:t>
            </a:r>
            <a:endParaRPr lang="en-US" dirty="0"/>
          </a:p>
        </p:txBody>
      </p:sp>
      <p:sp>
        <p:nvSpPr>
          <p:cNvPr id="3" name="Subtitle 2"/>
          <p:cNvSpPr>
            <a:spLocks noGrp="1"/>
          </p:cNvSpPr>
          <p:nvPr>
            <p:ph type="subTitle" idx="1"/>
          </p:nvPr>
        </p:nvSpPr>
        <p:spPr/>
        <p:txBody>
          <a:bodyPr/>
          <a:lstStyle/>
          <a:p>
            <a:r>
              <a:rPr lang="vi-VN" dirty="0"/>
              <a:t>Tìm hiểu cách sử dụng Splunk để xử lý sự cố thông qua các tình huống tương </a:t>
            </a:r>
            <a:r>
              <a:rPr lang="vi-VN" dirty="0" smtClean="0"/>
              <a:t>tác</a:t>
            </a:r>
            <a:r>
              <a:rPr lang="en-US" dirty="0" smtClean="0"/>
              <a:t> </a:t>
            </a:r>
            <a:r>
              <a:rPr lang="en-US" dirty="0" err="1" smtClean="0"/>
              <a:t>thực</a:t>
            </a:r>
            <a:r>
              <a:rPr lang="en-US" dirty="0" smtClean="0"/>
              <a:t> </a:t>
            </a:r>
            <a:r>
              <a:rPr lang="en-US" dirty="0" err="1" smtClean="0"/>
              <a:t>tế</a:t>
            </a:r>
            <a:r>
              <a:rPr lang="vi-VN"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309" y="3303556"/>
            <a:ext cx="5833884" cy="1764796"/>
          </a:xfrm>
          <a:prstGeom prst="rect">
            <a:avLst/>
          </a:prstGeom>
        </p:spPr>
      </p:pic>
    </p:spTree>
    <p:extLst>
      <p:ext uri="{BB962C8B-B14F-4D97-AF65-F5344CB8AC3E}">
        <p14:creationId xmlns:p14="http://schemas.microsoft.com/office/powerpoint/2010/main" val="103167329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Splunk</a:t>
            </a:r>
            <a:r>
              <a:rPr lang="en-US" dirty="0"/>
              <a:t> Forwarder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523" y="1848165"/>
            <a:ext cx="8132709" cy="4950345"/>
          </a:xfrm>
        </p:spPr>
      </p:pic>
    </p:spTree>
    <p:extLst>
      <p:ext uri="{BB962C8B-B14F-4D97-AF65-F5344CB8AC3E}">
        <p14:creationId xmlns:p14="http://schemas.microsoft.com/office/powerpoint/2010/main" val="23820981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Splunk</a:t>
            </a:r>
            <a:r>
              <a:rPr lang="en-US" dirty="0"/>
              <a:t> Indexer</a:t>
            </a:r>
          </a:p>
        </p:txBody>
      </p:sp>
      <p:sp>
        <p:nvSpPr>
          <p:cNvPr id="3" name="Content Placeholder 2"/>
          <p:cNvSpPr>
            <a:spLocks noGrp="1"/>
          </p:cNvSpPr>
          <p:nvPr>
            <p:ph idx="1"/>
          </p:nvPr>
        </p:nvSpPr>
        <p:spPr>
          <a:xfrm>
            <a:off x="581192" y="2180497"/>
            <a:ext cx="11029615" cy="1798052"/>
          </a:xfrm>
        </p:spPr>
        <p:txBody>
          <a:bodyPr>
            <a:normAutofit/>
          </a:bodyPr>
          <a:lstStyle/>
          <a:p>
            <a:r>
              <a:rPr lang="vi-VN" sz="2000" dirty="0"/>
              <a:t>Splunk Indexer đóng vai trò chính trong việc xử lý dữ liệu mà nó nhận được từ các </a:t>
            </a:r>
            <a:r>
              <a:rPr lang="en-US" sz="2000" dirty="0" smtClean="0"/>
              <a:t>forwarders</a:t>
            </a:r>
            <a:r>
              <a:rPr lang="vi-VN" sz="2000" dirty="0" smtClean="0"/>
              <a:t>. </a:t>
            </a:r>
            <a:endParaRPr lang="en-US" sz="2000" dirty="0" smtClean="0"/>
          </a:p>
          <a:p>
            <a:r>
              <a:rPr lang="vi-VN" sz="2000" dirty="0" smtClean="0"/>
              <a:t>Nó </a:t>
            </a:r>
            <a:r>
              <a:rPr lang="vi-VN" sz="2000" dirty="0"/>
              <a:t>lấy dữ liệu, chuẩn hóa dữ liệu thành các cặp trường-giá trị, xác định kiểu dữ liệu của dữ liệu và lưu trữ chúng dưới dạng sự </a:t>
            </a:r>
            <a:r>
              <a:rPr lang="vi-VN" sz="2000" dirty="0" smtClean="0"/>
              <a:t>kiện</a:t>
            </a:r>
            <a:r>
              <a:rPr lang="en-US" sz="2000" dirty="0" smtClean="0"/>
              <a:t> =&gt;</a:t>
            </a:r>
            <a:r>
              <a:rPr lang="vi-VN" sz="2000" dirty="0" smtClean="0"/>
              <a:t> </a:t>
            </a:r>
            <a:r>
              <a:rPr lang="vi-VN" sz="2000" dirty="0"/>
              <a:t>Dữ liệu đã qua xử lý dễ tìm kiếm và phân tích.</a:t>
            </a:r>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4827" y="4033049"/>
            <a:ext cx="3118865" cy="1898440"/>
          </a:xfrm>
          <a:prstGeom prst="rect">
            <a:avLst/>
          </a:prstGeom>
        </p:spPr>
      </p:pic>
    </p:spTree>
    <p:extLst>
      <p:ext uri="{BB962C8B-B14F-4D97-AF65-F5344CB8AC3E}">
        <p14:creationId xmlns:p14="http://schemas.microsoft.com/office/powerpoint/2010/main" val="168183575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Splunk</a:t>
            </a:r>
            <a:r>
              <a:rPr lang="en-US" dirty="0"/>
              <a:t> Indexer</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38594" y="1890554"/>
            <a:ext cx="8714812" cy="4902083"/>
          </a:xfrm>
        </p:spPr>
      </p:pic>
    </p:spTree>
    <p:extLst>
      <p:ext uri="{BB962C8B-B14F-4D97-AF65-F5344CB8AC3E}">
        <p14:creationId xmlns:p14="http://schemas.microsoft.com/office/powerpoint/2010/main" val="1632839551"/>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Head</a:t>
            </a:r>
          </a:p>
        </p:txBody>
      </p:sp>
      <p:sp>
        <p:nvSpPr>
          <p:cNvPr id="3" name="Content Placeholder 2"/>
          <p:cNvSpPr>
            <a:spLocks noGrp="1"/>
          </p:cNvSpPr>
          <p:nvPr>
            <p:ph idx="1"/>
          </p:nvPr>
        </p:nvSpPr>
        <p:spPr>
          <a:xfrm>
            <a:off x="581192" y="1895412"/>
            <a:ext cx="11029615" cy="1865135"/>
          </a:xfrm>
        </p:spPr>
        <p:txBody>
          <a:bodyPr>
            <a:normAutofit/>
          </a:bodyPr>
          <a:lstStyle/>
          <a:p>
            <a:r>
              <a:rPr lang="vi-VN" sz="2000" dirty="0"/>
              <a:t>Splunk Search Head là nơi trong Ứng dụng Tìm kiếm &amp; Báo cáo nơi người dùng có thể tìm kiếm nhật ký được lập chỉ mục như hình bên dưới. </a:t>
            </a:r>
            <a:endParaRPr lang="en-US" sz="2000" dirty="0" smtClean="0"/>
          </a:p>
          <a:p>
            <a:r>
              <a:rPr lang="vi-VN" sz="2000" dirty="0" smtClean="0"/>
              <a:t>Khi </a:t>
            </a:r>
            <a:r>
              <a:rPr lang="vi-VN" sz="2000" dirty="0"/>
              <a:t>người dùng tìm kiếm một cụm từ hoặc sử dụng ngôn ngữ Tìm kiếm được gọi là Ngôn ngữ xử lý tìm kiếm Splunk, yêu cầu sẽ được gửi đến bộ lập chỉ mục và các sự kiện có liên quan được trả về dưới dạng các cặp trường-giá trị.</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18" y="3940003"/>
            <a:ext cx="11087100" cy="2619375"/>
          </a:xfrm>
          <a:prstGeom prst="rect">
            <a:avLst/>
          </a:prstGeom>
        </p:spPr>
      </p:pic>
    </p:spTree>
    <p:extLst>
      <p:ext uri="{BB962C8B-B14F-4D97-AF65-F5344CB8AC3E}">
        <p14:creationId xmlns:p14="http://schemas.microsoft.com/office/powerpoint/2010/main" val="4172106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Head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237" y="1914776"/>
            <a:ext cx="4432544" cy="4779837"/>
          </a:xfrm>
        </p:spPr>
      </p:pic>
    </p:spTree>
    <p:extLst>
      <p:ext uri="{BB962C8B-B14F-4D97-AF65-F5344CB8AC3E}">
        <p14:creationId xmlns:p14="http://schemas.microsoft.com/office/powerpoint/2010/main" val="3619757814"/>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ĐIỀU HƯỚNG TRONG SPLUNK</a:t>
            </a:r>
            <a:endParaRPr lang="en-US" dirty="0"/>
          </a:p>
        </p:txBody>
      </p:sp>
      <p:sp>
        <p:nvSpPr>
          <p:cNvPr id="3" name="Content Placeholder 2"/>
          <p:cNvSpPr>
            <a:spLocks noGrp="1"/>
          </p:cNvSpPr>
          <p:nvPr>
            <p:ph idx="1"/>
          </p:nvPr>
        </p:nvSpPr>
        <p:spPr>
          <a:xfrm>
            <a:off x="581192" y="2071495"/>
            <a:ext cx="11029615" cy="350756"/>
          </a:xfrm>
        </p:spPr>
        <p:txBody>
          <a:bodyPr>
            <a:normAutofit lnSpcReduction="10000"/>
          </a:bodyPr>
          <a:lstStyle/>
          <a:p>
            <a:r>
              <a:rPr lang="vi-VN" dirty="0"/>
              <a:t>Khi truy cập Splunk, bạn sẽ thấy màn hình chính mặc định giống với ảnh chụp màn hình bên dưới.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67" y="2611346"/>
            <a:ext cx="11322009" cy="4246654"/>
          </a:xfrm>
          <a:prstGeom prst="rect">
            <a:avLst/>
          </a:prstGeom>
        </p:spPr>
      </p:pic>
    </p:spTree>
    <p:extLst>
      <p:ext uri="{BB962C8B-B14F-4D97-AF65-F5344CB8AC3E}">
        <p14:creationId xmlns:p14="http://schemas.microsoft.com/office/powerpoint/2010/main" val="2524300400"/>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a:t>
            </a:r>
            <a:r>
              <a:rPr lang="en-US" dirty="0" err="1" smtClean="0"/>
              <a:t>splunk</a:t>
            </a:r>
            <a:endParaRPr lang="en-US" dirty="0"/>
          </a:p>
        </p:txBody>
      </p:sp>
      <p:sp>
        <p:nvSpPr>
          <p:cNvPr id="3" name="Content Placeholder 2"/>
          <p:cNvSpPr>
            <a:spLocks noGrp="1"/>
          </p:cNvSpPr>
          <p:nvPr>
            <p:ph idx="1"/>
          </p:nvPr>
        </p:nvSpPr>
        <p:spPr>
          <a:xfrm>
            <a:off x="581192" y="2071495"/>
            <a:ext cx="11029615" cy="1251502"/>
          </a:xfrm>
        </p:spPr>
        <p:txBody>
          <a:bodyPr>
            <a:normAutofit/>
          </a:bodyPr>
          <a:lstStyle/>
          <a:p>
            <a:r>
              <a:rPr lang="vi-VN" sz="2000" dirty="0"/>
              <a:t>Phần tiếp theo là Khám phá Splunk. Bảng này chứa các liên kết nhanh để thêm dữ liệu vào phiên bản Splunk, thêm ứng dụng Splunk mới và truy cập tài liệu Splunk.</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72" y="3322997"/>
            <a:ext cx="11211135" cy="2687148"/>
          </a:xfrm>
          <a:prstGeom prst="rect">
            <a:avLst/>
          </a:prstGeom>
        </p:spPr>
      </p:pic>
    </p:spTree>
    <p:extLst>
      <p:ext uri="{BB962C8B-B14F-4D97-AF65-F5344CB8AC3E}">
        <p14:creationId xmlns:p14="http://schemas.microsoft.com/office/powerpoint/2010/main" val="3259268590"/>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SPLUNK DASHBOARD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413" y="1945054"/>
            <a:ext cx="11297729" cy="4816861"/>
          </a:xfrm>
        </p:spPr>
      </p:pic>
    </p:spTree>
    <p:extLst>
      <p:ext uri="{BB962C8B-B14F-4D97-AF65-F5344CB8AC3E}">
        <p14:creationId xmlns:p14="http://schemas.microsoft.com/office/powerpoint/2010/main" val="2038909510"/>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DATA</a:t>
            </a:r>
            <a:endParaRPr lang="en-US" dirty="0"/>
          </a:p>
        </p:txBody>
      </p:sp>
      <p:sp>
        <p:nvSpPr>
          <p:cNvPr id="3" name="Content Placeholder 2"/>
          <p:cNvSpPr>
            <a:spLocks noGrp="1"/>
          </p:cNvSpPr>
          <p:nvPr>
            <p:ph idx="1"/>
          </p:nvPr>
        </p:nvSpPr>
        <p:spPr>
          <a:xfrm>
            <a:off x="581192" y="2180496"/>
            <a:ext cx="11029615" cy="3009178"/>
          </a:xfrm>
        </p:spPr>
        <p:txBody>
          <a:bodyPr>
            <a:normAutofit/>
          </a:bodyPr>
          <a:lstStyle/>
          <a:p>
            <a:r>
              <a:rPr lang="vi-VN" sz="2000" dirty="0"/>
              <a:t>Splunk có thể nhập bất kỳ dữ liệu nào. Theo tài liệu của Splunk, khi dữ liệu được thêm vào Splunk, dữ liệu sẽ được xử lý và chuyển đổi thành một chuỗi các sự kiện riêng lẻ</a:t>
            </a:r>
            <a:r>
              <a:rPr lang="vi-VN" sz="2000" dirty="0" smtClean="0"/>
              <a:t>.</a:t>
            </a:r>
            <a:endParaRPr lang="en-US" sz="2000" dirty="0" smtClean="0"/>
          </a:p>
          <a:p>
            <a:r>
              <a:rPr lang="vi-VN" sz="2000" dirty="0" smtClean="0"/>
              <a:t>Các </a:t>
            </a:r>
            <a:r>
              <a:rPr lang="vi-VN" sz="2000" dirty="0"/>
              <a:t>nguồn dữ liệu có thể là nhật ký sự kiện, nhật ký trang web, nhật ký tường lửa, v.v.Các nguồn dữ liệu được nhóm thành các danh mục. Dưới đây là danh sách biểu đồ từ tài liệu Splunk nêu chi tiết từng loại nguồn dữ liệu.</a:t>
            </a:r>
            <a:endParaRPr lang="en-US" sz="2000" dirty="0"/>
          </a:p>
        </p:txBody>
      </p:sp>
    </p:spTree>
    <p:extLst>
      <p:ext uri="{BB962C8B-B14F-4D97-AF65-F5344CB8AC3E}">
        <p14:creationId xmlns:p14="http://schemas.microsoft.com/office/powerpoint/2010/main" val="1639952298"/>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891" y="1925691"/>
            <a:ext cx="11253438" cy="4796058"/>
          </a:xfrm>
        </p:spPr>
      </p:pic>
    </p:spTree>
    <p:extLst>
      <p:ext uri="{BB962C8B-B14F-4D97-AF65-F5344CB8AC3E}">
        <p14:creationId xmlns:p14="http://schemas.microsoft.com/office/powerpoint/2010/main" val="42226419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nội</a:t>
            </a:r>
            <a:r>
              <a:rPr lang="en-US" dirty="0" smtClean="0"/>
              <a:t> dung </a:t>
            </a:r>
            <a:r>
              <a:rPr lang="en-US" dirty="0" err="1" smtClean="0"/>
              <a:t>chính</a:t>
            </a:r>
            <a:endParaRPr lang="en-US" dirty="0"/>
          </a:p>
        </p:txBody>
      </p:sp>
      <p:sp>
        <p:nvSpPr>
          <p:cNvPr id="3" name="Content Placeholder 2"/>
          <p:cNvSpPr>
            <a:spLocks noGrp="1"/>
          </p:cNvSpPr>
          <p:nvPr>
            <p:ph idx="1"/>
          </p:nvPr>
        </p:nvSpPr>
        <p:spPr>
          <a:xfrm>
            <a:off x="581192" y="2246638"/>
            <a:ext cx="11029615" cy="5292620"/>
          </a:xfrm>
        </p:spPr>
        <p:txBody>
          <a:bodyPr>
            <a:normAutofit/>
          </a:bodyPr>
          <a:lstStyle/>
          <a:p>
            <a:r>
              <a:rPr lang="en-US" sz="2000" dirty="0" err="1" smtClean="0"/>
              <a:t>Giới</a:t>
            </a:r>
            <a:r>
              <a:rPr lang="en-US" sz="2000" dirty="0" smtClean="0"/>
              <a:t> </a:t>
            </a:r>
            <a:r>
              <a:rPr lang="en-US" sz="2000" dirty="0" err="1" smtClean="0"/>
              <a:t>thiệu</a:t>
            </a:r>
            <a:r>
              <a:rPr lang="en-US" sz="2000" dirty="0" smtClean="0"/>
              <a:t> </a:t>
            </a:r>
            <a:r>
              <a:rPr lang="en-US" sz="2000" dirty="0" err="1" smtClean="0"/>
              <a:t>về</a:t>
            </a:r>
            <a:r>
              <a:rPr lang="en-US" sz="2000" dirty="0" smtClean="0"/>
              <a:t> </a:t>
            </a:r>
            <a:r>
              <a:rPr lang="en-US" sz="2000" dirty="0" err="1" smtClean="0"/>
              <a:t>Splunk</a:t>
            </a:r>
            <a:endParaRPr lang="en-US" sz="2000" dirty="0" smtClean="0"/>
          </a:p>
          <a:p>
            <a:r>
              <a:rPr lang="en-US" sz="2000" dirty="0" err="1" smtClean="0"/>
              <a:t>Giới</a:t>
            </a:r>
            <a:r>
              <a:rPr lang="en-US" sz="2000" dirty="0" smtClean="0"/>
              <a:t> </a:t>
            </a:r>
            <a:r>
              <a:rPr lang="en-US" sz="2000" dirty="0" err="1" smtClean="0"/>
              <a:t>thiệu</a:t>
            </a:r>
            <a:r>
              <a:rPr lang="en-US" sz="2000" dirty="0" smtClean="0"/>
              <a:t> </a:t>
            </a:r>
            <a:r>
              <a:rPr lang="en-US" sz="2000" dirty="0" err="1" smtClean="0"/>
              <a:t>về</a:t>
            </a:r>
            <a:r>
              <a:rPr lang="en-US" sz="2000" dirty="0" smtClean="0"/>
              <a:t> </a:t>
            </a:r>
            <a:r>
              <a:rPr lang="en-US" sz="2000" dirty="0" err="1" smtClean="0"/>
              <a:t>vòng</a:t>
            </a:r>
            <a:r>
              <a:rPr lang="en-US" sz="2000" dirty="0" smtClean="0"/>
              <a:t> </a:t>
            </a:r>
            <a:r>
              <a:rPr lang="en-US" sz="2000" dirty="0" err="1" smtClean="0"/>
              <a:t>đời</a:t>
            </a:r>
            <a:r>
              <a:rPr lang="en-US" sz="2000" dirty="0" smtClean="0"/>
              <a:t> </a:t>
            </a:r>
            <a:r>
              <a:rPr lang="en-US" sz="2000" dirty="0" err="1" smtClean="0"/>
              <a:t>điều</a:t>
            </a:r>
            <a:r>
              <a:rPr lang="en-US" sz="2000" dirty="0" smtClean="0"/>
              <a:t> </a:t>
            </a:r>
            <a:r>
              <a:rPr lang="en-US" sz="2000" dirty="0" err="1" smtClean="0"/>
              <a:t>tra</a:t>
            </a:r>
            <a:r>
              <a:rPr lang="en-US" sz="2000" dirty="0" smtClean="0"/>
              <a:t>, </a:t>
            </a:r>
            <a:r>
              <a:rPr lang="en-US" sz="2000" dirty="0" err="1" smtClean="0"/>
              <a:t>xử</a:t>
            </a:r>
            <a:r>
              <a:rPr lang="en-US" sz="2000" dirty="0" smtClean="0"/>
              <a:t> </a:t>
            </a:r>
            <a:r>
              <a:rPr lang="en-US" sz="2000" dirty="0" err="1" smtClean="0"/>
              <a:t>lý</a:t>
            </a:r>
            <a:r>
              <a:rPr lang="en-US" sz="2000" dirty="0" smtClean="0"/>
              <a:t> </a:t>
            </a:r>
            <a:r>
              <a:rPr lang="en-US" sz="2000" dirty="0" err="1" smtClean="0"/>
              <a:t>sự</a:t>
            </a:r>
            <a:r>
              <a:rPr lang="en-US" sz="2000" dirty="0" smtClean="0"/>
              <a:t> </a:t>
            </a:r>
            <a:r>
              <a:rPr lang="en-US" sz="2000" dirty="0" err="1" smtClean="0"/>
              <a:t>cố</a:t>
            </a:r>
            <a:endParaRPr lang="en-US" sz="2000" dirty="0" smtClean="0"/>
          </a:p>
          <a:p>
            <a:r>
              <a:rPr lang="en-US" sz="2000" dirty="0" err="1" smtClean="0"/>
              <a:t>Giới</a:t>
            </a:r>
            <a:r>
              <a:rPr lang="en-US" sz="2000" dirty="0" smtClean="0"/>
              <a:t> </a:t>
            </a:r>
            <a:r>
              <a:rPr lang="en-US" sz="2000" dirty="0" err="1" smtClean="0"/>
              <a:t>thiệu</a:t>
            </a:r>
            <a:r>
              <a:rPr lang="en-US" sz="2000" dirty="0" smtClean="0"/>
              <a:t> </a:t>
            </a:r>
            <a:r>
              <a:rPr lang="en-US" sz="2000" dirty="0" err="1" smtClean="0"/>
              <a:t>về</a:t>
            </a:r>
            <a:r>
              <a:rPr lang="en-US" sz="2000" dirty="0" smtClean="0"/>
              <a:t> Cyber Kill chain</a:t>
            </a:r>
          </a:p>
          <a:p>
            <a:r>
              <a:rPr lang="en-US" sz="2000" dirty="0" err="1" smtClean="0"/>
              <a:t>Điều</a:t>
            </a:r>
            <a:r>
              <a:rPr lang="en-US" sz="2000" dirty="0" smtClean="0"/>
              <a:t> </a:t>
            </a:r>
            <a:r>
              <a:rPr lang="en-US" sz="2000" dirty="0" err="1" smtClean="0"/>
              <a:t>tra</a:t>
            </a:r>
            <a:r>
              <a:rPr lang="en-US" sz="2000" dirty="0" smtClean="0"/>
              <a:t> </a:t>
            </a:r>
            <a:r>
              <a:rPr lang="en-US" sz="2000" dirty="0" err="1" smtClean="0"/>
              <a:t>phân</a:t>
            </a:r>
            <a:r>
              <a:rPr lang="en-US" sz="2000" dirty="0" smtClean="0"/>
              <a:t> </a:t>
            </a:r>
            <a:r>
              <a:rPr lang="en-US" sz="2000" dirty="0" err="1" smtClean="0"/>
              <a:t>tích</a:t>
            </a:r>
            <a:r>
              <a:rPr lang="en-US" sz="2000" dirty="0" smtClean="0"/>
              <a:t> </a:t>
            </a:r>
            <a:r>
              <a:rPr lang="en-US" sz="2000" dirty="0" err="1" smtClean="0"/>
              <a:t>tình</a:t>
            </a:r>
            <a:r>
              <a:rPr lang="en-US" sz="2000" dirty="0" smtClean="0"/>
              <a:t> </a:t>
            </a:r>
            <a:r>
              <a:rPr lang="en-US" sz="2000" dirty="0" err="1" smtClean="0"/>
              <a:t>huống</a:t>
            </a:r>
            <a:r>
              <a:rPr lang="en-US" sz="2000" dirty="0" smtClean="0"/>
              <a:t> </a:t>
            </a:r>
            <a:r>
              <a:rPr lang="en-US" sz="2000" dirty="0" err="1" smtClean="0"/>
              <a:t>tấn</a:t>
            </a:r>
            <a:r>
              <a:rPr lang="en-US" sz="2000" dirty="0" smtClean="0"/>
              <a:t> </a:t>
            </a:r>
            <a:r>
              <a:rPr lang="en-US" sz="2000" dirty="0" err="1" smtClean="0"/>
              <a:t>công</a:t>
            </a:r>
            <a:r>
              <a:rPr lang="en-US" sz="2000" dirty="0" smtClean="0"/>
              <a:t> Reconnaissance </a:t>
            </a:r>
          </a:p>
          <a:p>
            <a:r>
              <a:rPr lang="en-US" sz="2000" dirty="0" err="1" smtClean="0"/>
              <a:t>Điều</a:t>
            </a:r>
            <a:r>
              <a:rPr lang="en-US" sz="2000" dirty="0" smtClean="0"/>
              <a:t> </a:t>
            </a:r>
            <a:r>
              <a:rPr lang="en-US" sz="2000" dirty="0" err="1"/>
              <a:t>tra</a:t>
            </a:r>
            <a:r>
              <a:rPr lang="en-US" sz="2000" dirty="0"/>
              <a:t> </a:t>
            </a:r>
            <a:r>
              <a:rPr lang="en-US" sz="2000" dirty="0" err="1"/>
              <a:t>phân</a:t>
            </a:r>
            <a:r>
              <a:rPr lang="en-US" sz="2000" dirty="0"/>
              <a:t> </a:t>
            </a:r>
            <a:r>
              <a:rPr lang="en-US" sz="2000" dirty="0" err="1"/>
              <a:t>tích</a:t>
            </a:r>
            <a:r>
              <a:rPr lang="en-US" sz="2000" dirty="0"/>
              <a:t> </a:t>
            </a:r>
            <a:r>
              <a:rPr lang="en-US" sz="2000" dirty="0" err="1"/>
              <a:t>tình</a:t>
            </a:r>
            <a:r>
              <a:rPr lang="en-US" sz="2000" dirty="0"/>
              <a:t> </a:t>
            </a:r>
            <a:r>
              <a:rPr lang="en-US" sz="2000" dirty="0" err="1"/>
              <a:t>huống</a:t>
            </a:r>
            <a:r>
              <a:rPr lang="en-US" sz="2000" dirty="0"/>
              <a:t> </a:t>
            </a:r>
            <a:r>
              <a:rPr lang="en-US" sz="2000" dirty="0" err="1"/>
              <a:t>tấn</a:t>
            </a:r>
            <a:r>
              <a:rPr lang="en-US" sz="2000" dirty="0"/>
              <a:t> </a:t>
            </a:r>
            <a:r>
              <a:rPr lang="en-US" sz="2000" dirty="0" err="1"/>
              <a:t>công</a:t>
            </a:r>
            <a:r>
              <a:rPr lang="en-US" sz="2000" dirty="0"/>
              <a:t> </a:t>
            </a:r>
            <a:r>
              <a:rPr lang="en-US" sz="2000" dirty="0" smtClean="0"/>
              <a:t>Exploit </a:t>
            </a:r>
          </a:p>
          <a:p>
            <a:r>
              <a:rPr lang="en-US" sz="2000" dirty="0" err="1" smtClean="0"/>
              <a:t>Điều</a:t>
            </a:r>
            <a:r>
              <a:rPr lang="en-US" sz="2000" dirty="0" smtClean="0"/>
              <a:t> </a:t>
            </a:r>
            <a:r>
              <a:rPr lang="en-US" sz="2000" dirty="0" err="1"/>
              <a:t>tra</a:t>
            </a:r>
            <a:r>
              <a:rPr lang="en-US" sz="2000" dirty="0"/>
              <a:t> </a:t>
            </a:r>
            <a:r>
              <a:rPr lang="en-US" sz="2000" dirty="0" err="1"/>
              <a:t>phân</a:t>
            </a:r>
            <a:r>
              <a:rPr lang="en-US" sz="2000" dirty="0"/>
              <a:t> </a:t>
            </a:r>
            <a:r>
              <a:rPr lang="en-US" sz="2000" dirty="0" err="1"/>
              <a:t>tích</a:t>
            </a:r>
            <a:r>
              <a:rPr lang="en-US" sz="2000" dirty="0"/>
              <a:t> </a:t>
            </a:r>
            <a:r>
              <a:rPr lang="en-US" sz="2000" dirty="0" err="1"/>
              <a:t>tình</a:t>
            </a:r>
            <a:r>
              <a:rPr lang="en-US" sz="2000" dirty="0"/>
              <a:t> </a:t>
            </a:r>
            <a:r>
              <a:rPr lang="en-US" sz="2000" dirty="0" err="1"/>
              <a:t>huống</a:t>
            </a:r>
            <a:r>
              <a:rPr lang="en-US" sz="2000" dirty="0"/>
              <a:t> </a:t>
            </a:r>
            <a:r>
              <a:rPr lang="en-US" sz="2000" dirty="0" err="1"/>
              <a:t>tấn</a:t>
            </a:r>
            <a:r>
              <a:rPr lang="en-US" sz="2000" dirty="0"/>
              <a:t> </a:t>
            </a:r>
            <a:r>
              <a:rPr lang="en-US" sz="2000" dirty="0" err="1"/>
              <a:t>công</a:t>
            </a:r>
            <a:r>
              <a:rPr lang="en-US" sz="2000" dirty="0"/>
              <a:t> </a:t>
            </a:r>
            <a:r>
              <a:rPr lang="en-US" sz="2000" dirty="0" smtClean="0"/>
              <a:t>Installation </a:t>
            </a:r>
          </a:p>
          <a:p>
            <a:r>
              <a:rPr lang="en-US" sz="2000" dirty="0" err="1" smtClean="0"/>
              <a:t>Điều</a:t>
            </a:r>
            <a:r>
              <a:rPr lang="en-US" sz="2000" dirty="0" smtClean="0"/>
              <a:t> </a:t>
            </a:r>
            <a:r>
              <a:rPr lang="en-US" sz="2000" dirty="0" err="1" smtClean="0"/>
              <a:t>tra</a:t>
            </a:r>
            <a:r>
              <a:rPr lang="en-US" sz="2000" dirty="0" smtClean="0"/>
              <a:t> </a:t>
            </a:r>
            <a:r>
              <a:rPr lang="en-US" sz="2000" dirty="0" err="1" smtClean="0"/>
              <a:t>phân</a:t>
            </a:r>
            <a:r>
              <a:rPr lang="en-US" sz="2000" dirty="0" smtClean="0"/>
              <a:t> </a:t>
            </a:r>
            <a:r>
              <a:rPr lang="en-US" sz="2000" dirty="0" err="1" smtClean="0"/>
              <a:t>tích</a:t>
            </a:r>
            <a:r>
              <a:rPr lang="en-US" sz="2000" dirty="0" smtClean="0"/>
              <a:t> </a:t>
            </a:r>
            <a:r>
              <a:rPr lang="en-US" sz="2000" dirty="0" err="1" smtClean="0"/>
              <a:t>các</a:t>
            </a:r>
            <a:r>
              <a:rPr lang="en-US" sz="2000" dirty="0" smtClean="0"/>
              <a:t> </a:t>
            </a:r>
            <a:r>
              <a:rPr lang="en-US" sz="2000" dirty="0" err="1" smtClean="0"/>
              <a:t>hoạt</a:t>
            </a:r>
            <a:r>
              <a:rPr lang="en-US" sz="2000" dirty="0" smtClean="0"/>
              <a:t> </a:t>
            </a:r>
            <a:r>
              <a:rPr lang="en-US" sz="2000" dirty="0" err="1" smtClean="0"/>
              <a:t>động</a:t>
            </a:r>
            <a:r>
              <a:rPr lang="en-US" sz="2000" dirty="0" smtClean="0"/>
              <a:t> </a:t>
            </a:r>
            <a:r>
              <a:rPr lang="en-US" sz="2000" dirty="0" err="1" smtClean="0"/>
              <a:t>tấn</a:t>
            </a:r>
            <a:r>
              <a:rPr lang="en-US" sz="2000" dirty="0" smtClean="0"/>
              <a:t> </a:t>
            </a:r>
            <a:r>
              <a:rPr lang="en-US" sz="2000" dirty="0" err="1" smtClean="0"/>
              <a:t>công</a:t>
            </a:r>
            <a:r>
              <a:rPr lang="en-US" sz="2000" dirty="0" smtClean="0"/>
              <a:t> </a:t>
            </a:r>
            <a:r>
              <a:rPr lang="en-US" sz="2000" dirty="0" err="1" smtClean="0"/>
              <a:t>bên</a:t>
            </a:r>
            <a:r>
              <a:rPr lang="en-US" sz="2000" dirty="0" smtClean="0"/>
              <a:t> </a:t>
            </a:r>
            <a:r>
              <a:rPr lang="en-US" sz="2000" dirty="0" err="1" smtClean="0"/>
              <a:t>trong</a:t>
            </a:r>
            <a:r>
              <a:rPr lang="en-US" sz="2000" dirty="0" smtClean="0"/>
              <a:t> </a:t>
            </a:r>
            <a:r>
              <a:rPr lang="en-US" sz="2000" dirty="0" err="1" smtClean="0"/>
              <a:t>đối</a:t>
            </a:r>
            <a:r>
              <a:rPr lang="en-US" sz="2000" dirty="0" smtClean="0"/>
              <a:t> </a:t>
            </a:r>
            <a:r>
              <a:rPr lang="en-US" sz="2000" dirty="0" err="1" smtClean="0"/>
              <a:t>tượng</a:t>
            </a:r>
            <a:endParaRPr lang="en-US" sz="2000" dirty="0"/>
          </a:p>
          <a:p>
            <a:r>
              <a:rPr lang="en-US" sz="2000" dirty="0" err="1" smtClean="0"/>
              <a:t>Điều</a:t>
            </a:r>
            <a:r>
              <a:rPr lang="en-US" sz="2000" dirty="0" smtClean="0"/>
              <a:t> </a:t>
            </a:r>
            <a:r>
              <a:rPr lang="en-US" sz="2000" dirty="0" err="1" smtClean="0"/>
              <a:t>tra</a:t>
            </a:r>
            <a:r>
              <a:rPr lang="en-US" sz="2000" dirty="0" smtClean="0"/>
              <a:t> </a:t>
            </a:r>
            <a:r>
              <a:rPr lang="en-US" sz="2000" dirty="0" err="1" smtClean="0"/>
              <a:t>phân</a:t>
            </a:r>
            <a:r>
              <a:rPr lang="en-US" sz="2000" dirty="0" smtClean="0"/>
              <a:t> </a:t>
            </a:r>
            <a:r>
              <a:rPr lang="en-US" sz="2000" dirty="0" err="1" smtClean="0"/>
              <a:t>tích</a:t>
            </a:r>
            <a:r>
              <a:rPr lang="en-US" sz="2000" dirty="0" smtClean="0"/>
              <a:t> </a:t>
            </a:r>
            <a:r>
              <a:rPr lang="en-US" sz="2000" dirty="0" err="1" smtClean="0"/>
              <a:t>các</a:t>
            </a:r>
            <a:r>
              <a:rPr lang="en-US" sz="2000" dirty="0" smtClean="0"/>
              <a:t> </a:t>
            </a:r>
            <a:r>
              <a:rPr lang="en-US" sz="2000" dirty="0" err="1" smtClean="0"/>
              <a:t>tình</a:t>
            </a:r>
            <a:r>
              <a:rPr lang="en-US" sz="2000" dirty="0" smtClean="0"/>
              <a:t> </a:t>
            </a:r>
            <a:r>
              <a:rPr lang="en-US" sz="2000" dirty="0" err="1" smtClean="0"/>
              <a:t>huống</a:t>
            </a:r>
            <a:r>
              <a:rPr lang="en-US" sz="2000" dirty="0" smtClean="0"/>
              <a:t> </a:t>
            </a:r>
            <a:r>
              <a:rPr lang="en-US" sz="2000" dirty="0" err="1" smtClean="0"/>
              <a:t>tấn</a:t>
            </a:r>
            <a:r>
              <a:rPr lang="en-US" sz="2000" dirty="0" smtClean="0"/>
              <a:t> </a:t>
            </a:r>
            <a:r>
              <a:rPr lang="en-US" sz="2000" dirty="0" err="1" smtClean="0"/>
              <a:t>công</a:t>
            </a:r>
            <a:r>
              <a:rPr lang="en-US" sz="2000" dirty="0" smtClean="0"/>
              <a:t> Command and Control</a:t>
            </a:r>
          </a:p>
          <a:p>
            <a:r>
              <a:rPr lang="en-US" sz="2000" dirty="0" err="1" smtClean="0"/>
              <a:t>Điều</a:t>
            </a:r>
            <a:r>
              <a:rPr lang="en-US" sz="2000" dirty="0" smtClean="0"/>
              <a:t> </a:t>
            </a:r>
            <a:r>
              <a:rPr lang="en-US" sz="2000" dirty="0" err="1" smtClean="0"/>
              <a:t>tra</a:t>
            </a:r>
            <a:r>
              <a:rPr lang="en-US" sz="2000" dirty="0" smtClean="0"/>
              <a:t>, </a:t>
            </a:r>
            <a:r>
              <a:rPr lang="en-US" sz="2000" dirty="0" err="1" smtClean="0"/>
              <a:t>phân</a:t>
            </a:r>
            <a:r>
              <a:rPr lang="en-US" sz="2000" dirty="0" smtClean="0"/>
              <a:t> </a:t>
            </a:r>
            <a:r>
              <a:rPr lang="en-US" sz="2000" dirty="0" err="1" smtClean="0"/>
              <a:t>tích</a:t>
            </a:r>
            <a:r>
              <a:rPr lang="en-US" sz="2000" dirty="0" smtClean="0"/>
              <a:t> </a:t>
            </a:r>
            <a:r>
              <a:rPr lang="en-US" sz="2000" dirty="0" err="1" smtClean="0"/>
              <a:t>tình</a:t>
            </a:r>
            <a:r>
              <a:rPr lang="en-US" sz="2000" dirty="0" smtClean="0"/>
              <a:t> </a:t>
            </a:r>
            <a:r>
              <a:rPr lang="en-US" sz="2000" dirty="0" err="1" smtClean="0"/>
              <a:t>huống</a:t>
            </a:r>
            <a:r>
              <a:rPr lang="en-US" sz="2000" dirty="0" smtClean="0"/>
              <a:t> </a:t>
            </a:r>
            <a:r>
              <a:rPr lang="en-US" sz="2000" dirty="0" err="1" smtClean="0"/>
              <a:t>tấn</a:t>
            </a:r>
            <a:r>
              <a:rPr lang="en-US" sz="2000" dirty="0" smtClean="0"/>
              <a:t> </a:t>
            </a:r>
            <a:r>
              <a:rPr lang="en-US" sz="2000" dirty="0" err="1" smtClean="0"/>
              <a:t>công</a:t>
            </a:r>
            <a:r>
              <a:rPr lang="en-US" sz="2000" dirty="0" smtClean="0"/>
              <a:t> </a:t>
            </a:r>
            <a:r>
              <a:rPr lang="en-US" sz="2000" dirty="0" err="1" smtClean="0"/>
              <a:t>dạng</a:t>
            </a:r>
            <a:r>
              <a:rPr lang="en-US" sz="2000" dirty="0" smtClean="0"/>
              <a:t> Delivery</a:t>
            </a:r>
          </a:p>
          <a:p>
            <a:r>
              <a:rPr lang="en-US" sz="2000" dirty="0" err="1" smtClean="0"/>
              <a:t>Tổng</a:t>
            </a:r>
            <a:r>
              <a:rPr lang="en-US" sz="2000" dirty="0" smtClean="0"/>
              <a:t> </a:t>
            </a:r>
            <a:r>
              <a:rPr lang="en-US" sz="2000" dirty="0" err="1" smtClean="0"/>
              <a:t>kết</a:t>
            </a:r>
            <a:endParaRPr lang="en-US" sz="2000" dirty="0"/>
          </a:p>
          <a:p>
            <a:endParaRPr lang="en-US" dirty="0"/>
          </a:p>
          <a:p>
            <a:endParaRPr lang="en-US" dirty="0" smtClean="0"/>
          </a:p>
          <a:p>
            <a:endParaRPr lang="en-US" dirty="0"/>
          </a:p>
        </p:txBody>
      </p:sp>
    </p:spTree>
    <p:extLst>
      <p:ext uri="{BB962C8B-B14F-4D97-AF65-F5344CB8AC3E}">
        <p14:creationId xmlns:p14="http://schemas.microsoft.com/office/powerpoint/2010/main" val="243752722"/>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DATA</a:t>
            </a:r>
            <a:endParaRPr lang="en-US" dirty="0"/>
          </a:p>
        </p:txBody>
      </p:sp>
      <p:sp>
        <p:nvSpPr>
          <p:cNvPr id="3" name="Content Placeholder 2"/>
          <p:cNvSpPr>
            <a:spLocks noGrp="1"/>
          </p:cNvSpPr>
          <p:nvPr>
            <p:ph idx="1"/>
          </p:nvPr>
        </p:nvSpPr>
        <p:spPr>
          <a:xfrm>
            <a:off x="429803" y="1834855"/>
            <a:ext cx="4965764" cy="2591340"/>
          </a:xfrm>
        </p:spPr>
        <p:txBody>
          <a:bodyPr>
            <a:normAutofit/>
          </a:bodyPr>
          <a:lstStyle/>
          <a:p>
            <a:pPr algn="just"/>
            <a:r>
              <a:rPr lang="en-US" sz="2000" dirty="0" err="1" smtClean="0"/>
              <a:t>Trong</a:t>
            </a:r>
            <a:r>
              <a:rPr lang="en-US" sz="2000" dirty="0" smtClean="0"/>
              <a:t> lab </a:t>
            </a:r>
            <a:r>
              <a:rPr lang="en-US" sz="2000" dirty="0" err="1" smtClean="0"/>
              <a:t>này</a:t>
            </a:r>
            <a:r>
              <a:rPr lang="en-US" sz="2000" dirty="0"/>
              <a:t> </a:t>
            </a:r>
            <a:r>
              <a:rPr lang="en-US" sz="2000" dirty="0" err="1"/>
              <a:t>chúng</a:t>
            </a:r>
            <a:r>
              <a:rPr lang="en-US" sz="2000" dirty="0"/>
              <a:t> ta </a:t>
            </a:r>
            <a:r>
              <a:rPr lang="en-US" sz="2000" dirty="0" err="1"/>
              <a:t>sẽ</a:t>
            </a:r>
            <a:r>
              <a:rPr lang="en-US" sz="2000" dirty="0"/>
              <a:t> </a:t>
            </a:r>
            <a:r>
              <a:rPr lang="en-US" sz="2000" dirty="0" err="1"/>
              <a:t>tập</a:t>
            </a:r>
            <a:r>
              <a:rPr lang="en-US" sz="2000" dirty="0"/>
              <a:t> </a:t>
            </a:r>
            <a:r>
              <a:rPr lang="en-US" sz="2000" dirty="0" err="1"/>
              <a:t>trung</a:t>
            </a:r>
            <a:r>
              <a:rPr lang="en-US" sz="2000" dirty="0"/>
              <a:t> </a:t>
            </a:r>
            <a:r>
              <a:rPr lang="en-US" sz="2000" dirty="0" err="1"/>
              <a:t>vào</a:t>
            </a:r>
            <a:r>
              <a:rPr lang="en-US" sz="2000" dirty="0"/>
              <a:t> </a:t>
            </a:r>
            <a:r>
              <a:rPr lang="en-US" sz="2000" dirty="0" err="1"/>
              <a:t>nhật</a:t>
            </a:r>
            <a:r>
              <a:rPr lang="en-US" sz="2000" dirty="0"/>
              <a:t> </a:t>
            </a:r>
            <a:r>
              <a:rPr lang="en-US" sz="2000" dirty="0" err="1"/>
              <a:t>ký</a:t>
            </a:r>
            <a:r>
              <a:rPr lang="en-US" sz="2000" dirty="0"/>
              <a:t> VPN. </a:t>
            </a:r>
            <a:r>
              <a:rPr lang="en-US" sz="2000" dirty="0" err="1"/>
              <a:t>Khi</a:t>
            </a:r>
            <a:r>
              <a:rPr lang="en-US" sz="2000" dirty="0"/>
              <a:t> </a:t>
            </a:r>
            <a:r>
              <a:rPr lang="en-US" sz="2000" dirty="0" err="1"/>
              <a:t>chúng</a:t>
            </a:r>
            <a:r>
              <a:rPr lang="en-US" sz="2000" dirty="0"/>
              <a:t> </a:t>
            </a:r>
            <a:r>
              <a:rPr lang="en-US" sz="2000" dirty="0" err="1"/>
              <a:t>tôi</a:t>
            </a:r>
            <a:r>
              <a:rPr lang="en-US" sz="2000" dirty="0"/>
              <a:t> </a:t>
            </a:r>
            <a:r>
              <a:rPr lang="en-US" sz="2000" dirty="0" err="1"/>
              <a:t>nhấp</a:t>
            </a:r>
            <a:r>
              <a:rPr lang="en-US" sz="2000" dirty="0"/>
              <a:t> </a:t>
            </a:r>
            <a:r>
              <a:rPr lang="en-US" sz="2000" dirty="0" err="1"/>
              <a:t>vào</a:t>
            </a:r>
            <a:r>
              <a:rPr lang="en-US" sz="2000" dirty="0"/>
              <a:t> </a:t>
            </a:r>
            <a:r>
              <a:rPr lang="en-US" sz="2000" dirty="0" err="1"/>
              <a:t>liên</a:t>
            </a:r>
            <a:r>
              <a:rPr lang="en-US" sz="2000" dirty="0"/>
              <a:t> </a:t>
            </a:r>
            <a:r>
              <a:rPr lang="en-US" sz="2000" dirty="0" err="1"/>
              <a:t>kết</a:t>
            </a:r>
            <a:r>
              <a:rPr lang="en-US" sz="2000" dirty="0"/>
              <a:t> </a:t>
            </a:r>
            <a:r>
              <a:rPr lang="en-US" sz="2000" dirty="0" err="1"/>
              <a:t>Thêm</a:t>
            </a:r>
            <a:r>
              <a:rPr lang="en-US" sz="2000" dirty="0"/>
              <a:t> </a:t>
            </a:r>
            <a:r>
              <a:rPr lang="en-US" sz="2000" dirty="0" err="1"/>
              <a:t>dữ</a:t>
            </a:r>
            <a:r>
              <a:rPr lang="en-US" sz="2000" dirty="0"/>
              <a:t> </a:t>
            </a:r>
            <a:r>
              <a:rPr lang="en-US" sz="2000" dirty="0" err="1"/>
              <a:t>liệu</a:t>
            </a:r>
            <a:r>
              <a:rPr lang="en-US" sz="2000" dirty="0"/>
              <a:t> (</a:t>
            </a:r>
            <a:r>
              <a:rPr lang="en-US" sz="2000" dirty="0" err="1"/>
              <a:t>từ</a:t>
            </a:r>
            <a:r>
              <a:rPr lang="en-US" sz="2000" dirty="0"/>
              <a:t> </a:t>
            </a:r>
            <a:r>
              <a:rPr lang="en-US" sz="2000" dirty="0" err="1"/>
              <a:t>màn</a:t>
            </a:r>
            <a:r>
              <a:rPr lang="en-US" sz="2000" dirty="0"/>
              <a:t> </a:t>
            </a:r>
            <a:r>
              <a:rPr lang="en-US" sz="2000" dirty="0" err="1"/>
              <a:t>hình</a:t>
            </a:r>
            <a:r>
              <a:rPr lang="en-US" sz="2000" dirty="0"/>
              <a:t> </a:t>
            </a:r>
            <a:r>
              <a:rPr lang="en-US" sz="2000" dirty="0" err="1"/>
              <a:t>chính</a:t>
            </a:r>
            <a:r>
              <a:rPr lang="en-US" sz="2000" dirty="0"/>
              <a:t> </a:t>
            </a:r>
            <a:r>
              <a:rPr lang="en-US" sz="2000" dirty="0" err="1"/>
              <a:t>của</a:t>
            </a:r>
            <a:r>
              <a:rPr lang="en-US" sz="2000" dirty="0"/>
              <a:t> </a:t>
            </a:r>
            <a:r>
              <a:rPr lang="en-US" sz="2000" dirty="0" err="1"/>
              <a:t>Splunk</a:t>
            </a:r>
            <a:r>
              <a:rPr lang="en-US" sz="2000" dirty="0"/>
              <a:t>), </a:t>
            </a:r>
            <a:r>
              <a:rPr lang="en-US" sz="2000" dirty="0" err="1"/>
              <a:t>chúng</a:t>
            </a:r>
            <a:r>
              <a:rPr lang="en-US" sz="2000" dirty="0"/>
              <a:t> </a:t>
            </a:r>
            <a:r>
              <a:rPr lang="en-US" sz="2000" dirty="0" err="1"/>
              <a:t>tôi</a:t>
            </a:r>
            <a:r>
              <a:rPr lang="en-US" sz="2000" dirty="0"/>
              <a:t> </a:t>
            </a:r>
            <a:r>
              <a:rPr lang="en-US" sz="2000" dirty="0" err="1"/>
              <a:t>sẽ</a:t>
            </a:r>
            <a:r>
              <a:rPr lang="en-US" sz="2000" dirty="0"/>
              <a:t> </a:t>
            </a:r>
            <a:r>
              <a:rPr lang="en-US" sz="2000" dirty="0" err="1"/>
              <a:t>thấy</a:t>
            </a:r>
            <a:r>
              <a:rPr lang="en-US" sz="2000" dirty="0"/>
              <a:t> </a:t>
            </a:r>
            <a:r>
              <a:rPr lang="en-US" sz="2000" dirty="0" err="1"/>
              <a:t>màn</a:t>
            </a:r>
            <a:r>
              <a:rPr lang="en-US" sz="2000" dirty="0"/>
              <a:t> </a:t>
            </a:r>
            <a:r>
              <a:rPr lang="en-US" sz="2000" dirty="0" err="1"/>
              <a:t>hình</a:t>
            </a:r>
            <a:r>
              <a:rPr lang="en-US" sz="2000" dirty="0"/>
              <a:t> </a:t>
            </a:r>
            <a:r>
              <a:rPr lang="en-US" sz="2000" dirty="0" err="1"/>
              <a:t>sau</a:t>
            </a:r>
            <a:r>
              <a:rPr lang="en-US" sz="2000" dirty="0" smtClean="0"/>
              <a:t>.</a:t>
            </a:r>
          </a:p>
          <a:p>
            <a:pPr algn="just"/>
            <a:r>
              <a:rPr lang="en-US" sz="2000" dirty="0" err="1" smtClean="0"/>
              <a:t>Thực</a:t>
            </a:r>
            <a:r>
              <a:rPr lang="en-US" sz="2000" dirty="0" smtClean="0"/>
              <a:t> </a:t>
            </a:r>
            <a:r>
              <a:rPr lang="en-US" sz="2000" dirty="0" err="1" smtClean="0"/>
              <a:t>hiện</a:t>
            </a:r>
            <a:r>
              <a:rPr lang="en-US" sz="2000" dirty="0" smtClean="0"/>
              <a:t> </a:t>
            </a:r>
            <a:r>
              <a:rPr lang="en-US" sz="2000" dirty="0" err="1" smtClean="0"/>
              <a:t>nạp</a:t>
            </a:r>
            <a:r>
              <a:rPr lang="en-US" sz="2000" dirty="0" smtClean="0"/>
              <a:t> file log VPN </a:t>
            </a:r>
            <a:r>
              <a:rPr lang="en-US" sz="2000" dirty="0" err="1" smtClean="0"/>
              <a:t>đính</a:t>
            </a:r>
            <a:r>
              <a:rPr lang="en-US" sz="2000" dirty="0" smtClean="0"/>
              <a:t> </a:t>
            </a:r>
            <a:r>
              <a:rPr lang="en-US" sz="2000" dirty="0" err="1" smtClean="0"/>
              <a:t>kèm</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0564" y="1834855"/>
            <a:ext cx="6073133" cy="4851100"/>
          </a:xfrm>
          <a:prstGeom prst="rect">
            <a:avLst/>
          </a:prstGeom>
        </p:spPr>
      </p:pic>
    </p:spTree>
    <p:extLst>
      <p:ext uri="{BB962C8B-B14F-4D97-AF65-F5344CB8AC3E}">
        <p14:creationId xmlns:p14="http://schemas.microsoft.com/office/powerpoint/2010/main" val="525849487"/>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DATA</a:t>
            </a:r>
            <a:endParaRPr lang="en-US" dirty="0"/>
          </a:p>
        </p:txBody>
      </p:sp>
      <p:sp>
        <p:nvSpPr>
          <p:cNvPr id="3" name="Content Placeholder 2"/>
          <p:cNvSpPr>
            <a:spLocks noGrp="1"/>
          </p:cNvSpPr>
          <p:nvPr>
            <p:ph idx="1"/>
          </p:nvPr>
        </p:nvSpPr>
        <p:spPr/>
        <p:txBody>
          <a:bodyPr/>
          <a:lstStyle/>
          <a:p>
            <a:r>
              <a:rPr lang="vi-VN" dirty="0"/>
              <a:t>Như hình trên nó có tổng cộng 5 bước để up dữ liệu lên thành công.     </a:t>
            </a:r>
            <a:endParaRPr lang="en-US" dirty="0" smtClean="0"/>
          </a:p>
          <a:p>
            <a:r>
              <a:rPr lang="vi-VN" dirty="0" smtClean="0"/>
              <a:t>Chọn </a:t>
            </a:r>
            <a:r>
              <a:rPr lang="en-US" b="1" dirty="0" smtClean="0"/>
              <a:t>Source</a:t>
            </a:r>
            <a:r>
              <a:rPr lang="vi-VN" dirty="0" smtClean="0"/>
              <a:t> </a:t>
            </a:r>
            <a:r>
              <a:rPr lang="vi-VN" dirty="0"/>
              <a:t>-&gt; Tại đây chúng ta chọn Nguồn nhật ký.     </a:t>
            </a:r>
            <a:endParaRPr lang="en-US" dirty="0" smtClean="0"/>
          </a:p>
          <a:p>
            <a:r>
              <a:rPr lang="vi-VN" dirty="0" smtClean="0"/>
              <a:t>Chọn </a:t>
            </a:r>
            <a:r>
              <a:rPr lang="en-US" b="1" dirty="0" smtClean="0"/>
              <a:t>Source </a:t>
            </a:r>
            <a:r>
              <a:rPr lang="en-US" b="1" dirty="0"/>
              <a:t>T</a:t>
            </a:r>
            <a:r>
              <a:rPr lang="en-US" b="1" dirty="0" smtClean="0"/>
              <a:t>ype</a:t>
            </a:r>
            <a:r>
              <a:rPr lang="vi-VN" dirty="0" smtClean="0"/>
              <a:t>-&gt; </a:t>
            </a:r>
            <a:r>
              <a:rPr lang="vi-VN" dirty="0"/>
              <a:t>Chọn loại nhật ký đang được nhập.     </a:t>
            </a:r>
            <a:endParaRPr lang="en-US" dirty="0" smtClean="0"/>
          </a:p>
          <a:p>
            <a:r>
              <a:rPr lang="vi-VN" dirty="0" smtClean="0"/>
              <a:t>Cài </a:t>
            </a:r>
            <a:r>
              <a:rPr lang="vi-VN" dirty="0"/>
              <a:t>đặt </a:t>
            </a:r>
            <a:r>
              <a:rPr lang="vi-VN" b="1" dirty="0"/>
              <a:t>Input Settings-</a:t>
            </a:r>
            <a:r>
              <a:rPr lang="vi-VN" dirty="0"/>
              <a:t>&gt; Chọn chỉ mục nơi các nhật ký này sẽ được kết xuất và tên máy chủ được liên kết với nhật ký.     </a:t>
            </a:r>
            <a:endParaRPr lang="en-US" dirty="0" smtClean="0"/>
          </a:p>
          <a:p>
            <a:r>
              <a:rPr lang="en-US" b="1" dirty="0" smtClean="0"/>
              <a:t>Review</a:t>
            </a:r>
            <a:r>
              <a:rPr lang="vi-VN" dirty="0" smtClean="0"/>
              <a:t>-</a:t>
            </a:r>
            <a:r>
              <a:rPr lang="vi-VN" dirty="0"/>
              <a:t>&gt; Xem lại tất cả các </a:t>
            </a:r>
            <a:r>
              <a:rPr lang="en-US" dirty="0" err="1" smtClean="0"/>
              <a:t>tham</a:t>
            </a:r>
            <a:r>
              <a:rPr lang="en-US" dirty="0" smtClean="0"/>
              <a:t> </a:t>
            </a:r>
            <a:r>
              <a:rPr lang="en-US" dirty="0" err="1" smtClean="0"/>
              <a:t>số</a:t>
            </a:r>
            <a:r>
              <a:rPr lang="vi-VN" dirty="0" smtClean="0"/>
              <a:t> </a:t>
            </a:r>
            <a:r>
              <a:rPr lang="en-US" dirty="0" err="1" smtClean="0"/>
              <a:t>cài</a:t>
            </a:r>
            <a:r>
              <a:rPr lang="en-US" dirty="0" smtClean="0"/>
              <a:t> </a:t>
            </a:r>
            <a:r>
              <a:rPr lang="en-US" dirty="0" err="1" smtClean="0"/>
              <a:t>đặt</a:t>
            </a:r>
            <a:r>
              <a:rPr lang="vi-VN" dirty="0" smtClean="0"/>
              <a:t>    </a:t>
            </a:r>
            <a:endParaRPr lang="en-US" dirty="0" smtClean="0"/>
          </a:p>
          <a:p>
            <a:r>
              <a:rPr lang="en-US" b="1" dirty="0" smtClean="0"/>
              <a:t>Done</a:t>
            </a:r>
            <a:r>
              <a:rPr lang="vi-VN" dirty="0" smtClean="0"/>
              <a:t> </a:t>
            </a:r>
            <a:r>
              <a:rPr lang="vi-VN" dirty="0"/>
              <a:t>-&gt; Bước cuối cùng, dữ liệu được tải lên thành công và sẵn sàng để được phân tích.</a:t>
            </a:r>
            <a:endParaRPr lang="en-US" dirty="0"/>
          </a:p>
        </p:txBody>
      </p:sp>
    </p:spTree>
    <p:extLst>
      <p:ext uri="{BB962C8B-B14F-4D97-AF65-F5344CB8AC3E}">
        <p14:creationId xmlns:p14="http://schemas.microsoft.com/office/powerpoint/2010/main" val="2872480307"/>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DATA</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8235" y="1951110"/>
            <a:ext cx="10066448" cy="4776939"/>
          </a:xfrm>
        </p:spPr>
      </p:pic>
    </p:spTree>
    <p:extLst>
      <p:ext uri="{BB962C8B-B14F-4D97-AF65-F5344CB8AC3E}">
        <p14:creationId xmlns:p14="http://schemas.microsoft.com/office/powerpoint/2010/main" val="276228121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the questions</a:t>
            </a:r>
          </a:p>
        </p:txBody>
      </p:sp>
      <p:sp>
        <p:nvSpPr>
          <p:cNvPr id="3" name="Content Placeholder 2"/>
          <p:cNvSpPr>
            <a:spLocks noGrp="1"/>
          </p:cNvSpPr>
          <p:nvPr>
            <p:ph idx="1"/>
          </p:nvPr>
        </p:nvSpPr>
        <p:spPr/>
        <p:txBody>
          <a:bodyPr>
            <a:normAutofit/>
          </a:bodyPr>
          <a:lstStyle/>
          <a:p>
            <a:r>
              <a:rPr lang="vi-VN" sz="2000" dirty="0"/>
              <a:t>Tải lên dữ liệu được đính kèm với tác vụ này và tạo chỉ mục "VPN_Logs". Có bao nhiêu sự kiện hiện diện trong tệp nhật ký</a:t>
            </a:r>
            <a:r>
              <a:rPr lang="vi-VN" sz="2000" dirty="0" smtClean="0"/>
              <a:t>?</a:t>
            </a:r>
            <a:endParaRPr lang="en-US" sz="2000" dirty="0" smtClean="0"/>
          </a:p>
          <a:p>
            <a:r>
              <a:rPr lang="vi-VN" sz="2000" dirty="0"/>
              <a:t>Có bao nhiêu sự kiện nhật ký của người dùng Maleena được ghi lại?</a:t>
            </a:r>
            <a:endParaRPr lang="en-US" sz="2000" dirty="0" smtClean="0"/>
          </a:p>
          <a:p>
            <a:r>
              <a:rPr lang="en-US" sz="2000" dirty="0" err="1" smtClean="0"/>
              <a:t>Tên</a:t>
            </a:r>
            <a:r>
              <a:rPr lang="en-US" sz="2000" dirty="0" smtClean="0"/>
              <a:t> </a:t>
            </a:r>
            <a:r>
              <a:rPr lang="en-US" sz="2000" dirty="0" err="1" smtClean="0"/>
              <a:t>người</a:t>
            </a:r>
            <a:r>
              <a:rPr lang="en-US" sz="2000" dirty="0" smtClean="0"/>
              <a:t> </a:t>
            </a:r>
            <a:r>
              <a:rPr lang="en-US" sz="2000" dirty="0" err="1" smtClean="0"/>
              <a:t>dùng</a:t>
            </a:r>
            <a:r>
              <a:rPr lang="en-US" sz="2000" dirty="0" smtClean="0"/>
              <a:t> </a:t>
            </a:r>
            <a:r>
              <a:rPr lang="en-US" sz="2000" dirty="0" err="1"/>
              <a:t>liên</a:t>
            </a:r>
            <a:r>
              <a:rPr lang="en-US" sz="2000" dirty="0"/>
              <a:t> </a:t>
            </a:r>
            <a:r>
              <a:rPr lang="en-US" sz="2000" dirty="0" err="1"/>
              <a:t>quan</a:t>
            </a:r>
            <a:r>
              <a:rPr lang="en-US" sz="2000" dirty="0"/>
              <a:t> </a:t>
            </a:r>
            <a:r>
              <a:rPr lang="en-US" sz="2000" dirty="0" err="1" smtClean="0"/>
              <a:t>đến</a:t>
            </a:r>
            <a:r>
              <a:rPr lang="en-US" sz="2000" dirty="0" smtClean="0"/>
              <a:t> </a:t>
            </a:r>
            <a:r>
              <a:rPr lang="en-US" sz="2000" dirty="0" err="1" smtClean="0"/>
              <a:t>địa</a:t>
            </a:r>
            <a:r>
              <a:rPr lang="en-US" sz="2000" dirty="0" smtClean="0"/>
              <a:t> </a:t>
            </a:r>
            <a:r>
              <a:rPr lang="en-US" sz="2000" dirty="0" err="1" smtClean="0"/>
              <a:t>chỉ</a:t>
            </a:r>
            <a:r>
              <a:rPr lang="en-US" sz="2000" dirty="0" smtClean="0"/>
              <a:t> </a:t>
            </a:r>
            <a:r>
              <a:rPr lang="en-US" sz="2000" dirty="0"/>
              <a:t>IP 107.14.182.38 </a:t>
            </a:r>
            <a:r>
              <a:rPr lang="en-US" sz="2000" dirty="0" err="1"/>
              <a:t>là</a:t>
            </a:r>
            <a:r>
              <a:rPr lang="en-US" sz="2000" dirty="0"/>
              <a:t> </a:t>
            </a:r>
            <a:r>
              <a:rPr lang="en-US" sz="2000" dirty="0" err="1"/>
              <a:t>gì</a:t>
            </a:r>
            <a:r>
              <a:rPr lang="en-US" sz="2000" dirty="0" smtClean="0"/>
              <a:t>?</a:t>
            </a:r>
          </a:p>
          <a:p>
            <a:r>
              <a:rPr lang="en-US" sz="2000" dirty="0" err="1"/>
              <a:t>Số</a:t>
            </a:r>
            <a:r>
              <a:rPr lang="en-US" sz="2000" dirty="0"/>
              <a:t> </a:t>
            </a:r>
            <a:r>
              <a:rPr lang="en-US" sz="2000" dirty="0" err="1"/>
              <a:t>sự</a:t>
            </a:r>
            <a:r>
              <a:rPr lang="en-US" sz="2000" dirty="0"/>
              <a:t> </a:t>
            </a:r>
            <a:r>
              <a:rPr lang="en-US" sz="2000" dirty="0" err="1"/>
              <a:t>kiện</a:t>
            </a:r>
            <a:r>
              <a:rPr lang="en-US" sz="2000" dirty="0"/>
              <a:t> </a:t>
            </a:r>
            <a:r>
              <a:rPr lang="en-US" sz="2000" dirty="0" err="1"/>
              <a:t>bắt</a:t>
            </a:r>
            <a:r>
              <a:rPr lang="en-US" sz="2000" dirty="0"/>
              <a:t> </a:t>
            </a:r>
            <a:r>
              <a:rPr lang="en-US" sz="2000" dirty="0" err="1"/>
              <a:t>nguồn</a:t>
            </a:r>
            <a:r>
              <a:rPr lang="en-US" sz="2000" dirty="0"/>
              <a:t> </a:t>
            </a:r>
            <a:r>
              <a:rPr lang="en-US" sz="2000" dirty="0" err="1"/>
              <a:t>từ</a:t>
            </a:r>
            <a:r>
              <a:rPr lang="en-US" sz="2000" dirty="0"/>
              <a:t> </a:t>
            </a:r>
            <a:r>
              <a:rPr lang="en-US" sz="2000" dirty="0" err="1"/>
              <a:t>tất</a:t>
            </a:r>
            <a:r>
              <a:rPr lang="en-US" sz="2000" dirty="0"/>
              <a:t> </a:t>
            </a:r>
            <a:r>
              <a:rPr lang="en-US" sz="2000" dirty="0" err="1"/>
              <a:t>cả</a:t>
            </a:r>
            <a:r>
              <a:rPr lang="en-US" sz="2000" dirty="0"/>
              <a:t> </a:t>
            </a:r>
            <a:r>
              <a:rPr lang="en-US" sz="2000" dirty="0" err="1"/>
              <a:t>các</a:t>
            </a:r>
            <a:r>
              <a:rPr lang="en-US" sz="2000" dirty="0"/>
              <a:t> </a:t>
            </a:r>
            <a:r>
              <a:rPr lang="en-US" sz="2000" dirty="0" err="1"/>
              <a:t>quốc</a:t>
            </a:r>
            <a:r>
              <a:rPr lang="en-US" sz="2000" dirty="0"/>
              <a:t> </a:t>
            </a:r>
            <a:r>
              <a:rPr lang="en-US" sz="2000" dirty="0" err="1"/>
              <a:t>gia</a:t>
            </a:r>
            <a:r>
              <a:rPr lang="en-US" sz="2000" dirty="0"/>
              <a:t> </a:t>
            </a:r>
            <a:r>
              <a:rPr lang="en-US" sz="2000" dirty="0" err="1"/>
              <a:t>ngoại</a:t>
            </a:r>
            <a:r>
              <a:rPr lang="en-US" sz="2000" dirty="0"/>
              <a:t> </a:t>
            </a:r>
            <a:r>
              <a:rPr lang="en-US" sz="2000" dirty="0" err="1"/>
              <a:t>trừ</a:t>
            </a:r>
            <a:r>
              <a:rPr lang="en-US" sz="2000" dirty="0"/>
              <a:t> </a:t>
            </a:r>
            <a:r>
              <a:rPr lang="en-US" sz="2000" dirty="0" smtClean="0"/>
              <a:t>France </a:t>
            </a:r>
            <a:r>
              <a:rPr lang="en-US" sz="2000" dirty="0" err="1"/>
              <a:t>là</a:t>
            </a:r>
            <a:r>
              <a:rPr lang="en-US" sz="2000" dirty="0"/>
              <a:t> </a:t>
            </a:r>
            <a:r>
              <a:rPr lang="en-US" sz="2000" dirty="0" err="1"/>
              <a:t>bao</a:t>
            </a:r>
            <a:r>
              <a:rPr lang="en-US" sz="2000" dirty="0"/>
              <a:t> </a:t>
            </a:r>
            <a:r>
              <a:rPr lang="en-US" sz="2000" dirty="0" err="1"/>
              <a:t>nhiêu</a:t>
            </a:r>
            <a:r>
              <a:rPr lang="en-US" sz="2000" dirty="0" smtClean="0"/>
              <a:t>?</a:t>
            </a:r>
          </a:p>
          <a:p>
            <a:r>
              <a:rPr lang="vi-VN" sz="2000" dirty="0"/>
              <a:t>IP 107.3.206.58 quan sát được bao nhiêu Sự kiện VPN?</a:t>
            </a:r>
            <a:endParaRPr lang="en-US" sz="2000" dirty="0"/>
          </a:p>
        </p:txBody>
      </p:sp>
    </p:spTree>
    <p:extLst>
      <p:ext uri="{BB962C8B-B14F-4D97-AF65-F5344CB8AC3E}">
        <p14:creationId xmlns:p14="http://schemas.microsoft.com/office/powerpoint/2010/main" val="4184098828"/>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3318485"/>
            <a:ext cx="11029615" cy="1222932"/>
          </a:xfrm>
        </p:spPr>
        <p:txBody>
          <a:bodyPr>
            <a:normAutofit fontScale="90000"/>
          </a:bodyPr>
          <a:lstStyle/>
          <a:p>
            <a:r>
              <a:rPr lang="en-US" dirty="0" err="1" smtClean="0"/>
              <a:t>Giới</a:t>
            </a:r>
            <a:r>
              <a:rPr lang="en-US" dirty="0" smtClean="0"/>
              <a:t> </a:t>
            </a:r>
            <a:r>
              <a:rPr lang="en-US" dirty="0" err="1"/>
              <a:t>thiệu</a:t>
            </a:r>
            <a:r>
              <a:rPr lang="en-US" dirty="0"/>
              <a:t> </a:t>
            </a:r>
            <a:r>
              <a:rPr lang="en-US" dirty="0" err="1"/>
              <a:t>về</a:t>
            </a:r>
            <a:r>
              <a:rPr lang="en-US" dirty="0"/>
              <a:t> </a:t>
            </a:r>
            <a:r>
              <a:rPr lang="en-US" dirty="0" err="1"/>
              <a:t>vòng</a:t>
            </a:r>
            <a:r>
              <a:rPr lang="en-US" dirty="0"/>
              <a:t> </a:t>
            </a:r>
            <a:r>
              <a:rPr lang="en-US" dirty="0" err="1"/>
              <a:t>đời</a:t>
            </a:r>
            <a:r>
              <a:rPr lang="en-US" dirty="0"/>
              <a:t> </a:t>
            </a:r>
            <a:r>
              <a:rPr lang="en-US" dirty="0" err="1"/>
              <a:t>điều</a:t>
            </a:r>
            <a:r>
              <a:rPr lang="en-US" dirty="0"/>
              <a:t> </a:t>
            </a:r>
            <a:r>
              <a:rPr lang="en-US" dirty="0" err="1"/>
              <a:t>tra</a:t>
            </a:r>
            <a:r>
              <a:rPr lang="en-US" dirty="0"/>
              <a:t>, </a:t>
            </a:r>
            <a:r>
              <a:rPr lang="en-US" dirty="0" err="1"/>
              <a:t>xử</a:t>
            </a:r>
            <a:r>
              <a:rPr lang="en-US" dirty="0"/>
              <a:t> </a:t>
            </a:r>
            <a:r>
              <a:rPr lang="en-US" dirty="0" err="1"/>
              <a:t>lý</a:t>
            </a:r>
            <a:r>
              <a:rPr lang="en-US" dirty="0"/>
              <a:t> </a:t>
            </a:r>
            <a:r>
              <a:rPr lang="en-US" dirty="0" err="1"/>
              <a:t>sự</a:t>
            </a:r>
            <a:r>
              <a:rPr lang="en-US" dirty="0"/>
              <a:t> </a:t>
            </a:r>
            <a:r>
              <a:rPr lang="en-US" dirty="0" err="1"/>
              <a:t>cố</a:t>
            </a:r>
            <a:r>
              <a:rPr lang="en-US" dirty="0"/>
              <a:t/>
            </a:r>
            <a:br>
              <a:rPr lang="en-US" dirty="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5990324"/>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Handling Life Cycle</a:t>
            </a:r>
          </a:p>
        </p:txBody>
      </p:sp>
      <p:sp>
        <p:nvSpPr>
          <p:cNvPr id="3" name="Content Placeholder 2"/>
          <p:cNvSpPr>
            <a:spLocks noGrp="1"/>
          </p:cNvSpPr>
          <p:nvPr>
            <p:ph idx="1"/>
          </p:nvPr>
        </p:nvSpPr>
        <p:spPr>
          <a:xfrm>
            <a:off x="581192" y="2180497"/>
            <a:ext cx="11029615" cy="3638964"/>
          </a:xfrm>
        </p:spPr>
        <p:txBody>
          <a:bodyPr>
            <a:normAutofit/>
          </a:bodyPr>
          <a:lstStyle/>
          <a:p>
            <a:r>
              <a:rPr lang="vi-VN" sz="2000" dirty="0"/>
              <a:t>Với tư cách là Người xử lý sự cố / Nhà phân tích SOC, chúng </a:t>
            </a:r>
            <a:r>
              <a:rPr lang="vi-VN" sz="2000" dirty="0" smtClean="0"/>
              <a:t>t</a:t>
            </a:r>
            <a:r>
              <a:rPr lang="en-US" sz="2000" dirty="0" smtClean="0"/>
              <a:t>a</a:t>
            </a:r>
            <a:r>
              <a:rPr lang="vi-VN" sz="2000" dirty="0" smtClean="0"/>
              <a:t> </a:t>
            </a:r>
            <a:r>
              <a:rPr lang="vi-VN" sz="2000" dirty="0"/>
              <a:t>muốn biết các chiến thuật, kỹ thuật và quy trình của những kẻ tấn công. </a:t>
            </a:r>
            <a:endParaRPr lang="en-US" sz="2000" dirty="0" smtClean="0"/>
          </a:p>
          <a:p>
            <a:r>
              <a:rPr lang="vi-VN" sz="2000" dirty="0" smtClean="0"/>
              <a:t>Sau </a:t>
            </a:r>
            <a:r>
              <a:rPr lang="vi-VN" sz="2000" dirty="0"/>
              <a:t>đó, chúng ta có thể ngăn chặn/phòng thủ/ngăn chặn cuộc tấn công theo cách tốt hơn. Quá trình Xử lý Sự cố được chia thành bốn giai đoạn khác </a:t>
            </a:r>
            <a:r>
              <a:rPr lang="vi-VN" sz="2000" dirty="0" smtClean="0"/>
              <a:t>nhau</a:t>
            </a:r>
            <a:r>
              <a:rPr lang="en-US" sz="2000" dirty="0" smtClean="0"/>
              <a:t>:</a:t>
            </a:r>
          </a:p>
          <a:p>
            <a:pPr marL="666900" lvl="1" indent="-342900">
              <a:buFont typeface="+mj-lt"/>
              <a:buAutoNum type="arabicPeriod"/>
            </a:pPr>
            <a:r>
              <a:rPr lang="en-US" sz="1800" b="1" dirty="0" smtClean="0"/>
              <a:t>Preparation</a:t>
            </a:r>
          </a:p>
          <a:p>
            <a:pPr marL="666900" lvl="1" indent="-342900">
              <a:buFont typeface="+mj-lt"/>
              <a:buAutoNum type="arabicPeriod"/>
            </a:pPr>
            <a:r>
              <a:rPr lang="en-US" sz="1800" b="1" dirty="0"/>
              <a:t>Detection and </a:t>
            </a:r>
            <a:r>
              <a:rPr lang="en-US" sz="1800" b="1" dirty="0" smtClean="0"/>
              <a:t>Analysis</a:t>
            </a:r>
          </a:p>
          <a:p>
            <a:pPr marL="666900" lvl="1" indent="-342900">
              <a:buFont typeface="+mj-lt"/>
              <a:buAutoNum type="arabicPeriod"/>
            </a:pPr>
            <a:r>
              <a:rPr lang="en-US" sz="1800" b="1" dirty="0"/>
              <a:t>Containment, Eradication, and </a:t>
            </a:r>
            <a:r>
              <a:rPr lang="en-US" sz="1800" b="1" dirty="0" smtClean="0"/>
              <a:t>Recovery</a:t>
            </a:r>
          </a:p>
          <a:p>
            <a:pPr marL="666900" lvl="1" indent="-342900">
              <a:buFont typeface="+mj-lt"/>
              <a:buAutoNum type="arabicPeriod"/>
            </a:pPr>
            <a:r>
              <a:rPr lang="en-US" sz="1800" b="1" dirty="0"/>
              <a:t>Post-Incident Activity / Lessons Learnt</a:t>
            </a:r>
            <a:endParaRPr lang="en-US" sz="1800" dirty="0"/>
          </a:p>
        </p:txBody>
      </p:sp>
    </p:spTree>
    <p:extLst>
      <p:ext uri="{BB962C8B-B14F-4D97-AF65-F5344CB8AC3E}">
        <p14:creationId xmlns:p14="http://schemas.microsoft.com/office/powerpoint/2010/main" val="38640702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Handling Life Cycle</a:t>
            </a:r>
          </a:p>
        </p:txBody>
      </p:sp>
      <p:sp>
        <p:nvSpPr>
          <p:cNvPr id="3" name="Content Placeholder 2"/>
          <p:cNvSpPr>
            <a:spLocks noGrp="1"/>
          </p:cNvSpPr>
          <p:nvPr>
            <p:ph idx="1"/>
          </p:nvPr>
        </p:nvSpPr>
        <p:spPr/>
        <p:txBody>
          <a:bodyPr/>
          <a:lstStyle/>
          <a:p>
            <a:pPr marL="0" indent="0" algn="just">
              <a:buNone/>
            </a:pPr>
            <a:r>
              <a:rPr lang="en-US" sz="2000" b="1" dirty="0" smtClean="0"/>
              <a:t>1. Preparation: </a:t>
            </a:r>
            <a:r>
              <a:rPr lang="vi-VN" sz="2000" dirty="0"/>
              <a:t>Giai đoạn chuẩn bị bao gồm sự sẵn sàng của một tổ chức chống lại một cuộc tấn công. Điều đó có nghĩa là ghi lại các yêu cầu, xác định chính sách, kết hợp các biện pháp kiểm soát bảo mật để giám sát như EDR/SIEM/IDS/IPS, v.v. Nó cũng bao gồm việc tuyển dụng/đào tạo nhân viên</a:t>
            </a:r>
            <a:r>
              <a:rPr lang="vi-VN" sz="2000" dirty="0" smtClean="0"/>
              <a:t>.</a:t>
            </a:r>
            <a:endParaRPr lang="en-US" sz="2000" dirty="0" smtClean="0"/>
          </a:p>
          <a:p>
            <a:pPr marL="0" indent="0" algn="just">
              <a:buNone/>
            </a:pPr>
            <a:r>
              <a:rPr lang="en-US" sz="2000" b="1" dirty="0" smtClean="0"/>
              <a:t>2. Detection </a:t>
            </a:r>
            <a:r>
              <a:rPr lang="en-US" sz="2000" b="1" dirty="0"/>
              <a:t>and </a:t>
            </a:r>
            <a:r>
              <a:rPr lang="en-US" sz="2000" b="1" dirty="0" smtClean="0"/>
              <a:t>Analysis: </a:t>
            </a:r>
            <a:r>
              <a:rPr lang="vi-VN" sz="2000" dirty="0"/>
              <a:t>Giai đoạn phát hiện bao gồm mọi thứ liên quan đến việc phát hiện sự cố và quá trình phân tích sự cố. Giai đoạn này bao gồm việc nhận cảnh báo từ các biện pháp kiểm soát bảo mật như SIEM/EDR, điều tra cảnh báo để tìm ra nguyên nhân gốc rễ. Giai đoạn này cũng bao gồm việc săn lùng mối đe dọa chưa biết trong tổ chức</a:t>
            </a:r>
            <a:r>
              <a:rPr lang="vi-VN" sz="2000" dirty="0" smtClean="0"/>
              <a:t>.</a:t>
            </a:r>
            <a:endParaRPr lang="en-US" sz="2000" dirty="0" smtClean="0"/>
          </a:p>
          <a:p>
            <a:endParaRPr lang="en-US" dirty="0"/>
          </a:p>
        </p:txBody>
      </p:sp>
    </p:spTree>
    <p:extLst>
      <p:ext uri="{BB962C8B-B14F-4D97-AF65-F5344CB8AC3E}">
        <p14:creationId xmlns:p14="http://schemas.microsoft.com/office/powerpoint/2010/main" val="16671225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Handling Life Cycle</a:t>
            </a:r>
          </a:p>
        </p:txBody>
      </p:sp>
      <p:sp>
        <p:nvSpPr>
          <p:cNvPr id="3" name="Content Placeholder 2"/>
          <p:cNvSpPr>
            <a:spLocks noGrp="1"/>
          </p:cNvSpPr>
          <p:nvPr>
            <p:ph idx="1"/>
          </p:nvPr>
        </p:nvSpPr>
        <p:spPr>
          <a:xfrm>
            <a:off x="581192" y="2180496"/>
            <a:ext cx="11029615" cy="3990190"/>
          </a:xfrm>
        </p:spPr>
        <p:txBody>
          <a:bodyPr>
            <a:normAutofit/>
          </a:bodyPr>
          <a:lstStyle/>
          <a:p>
            <a:pPr marL="0" indent="0" algn="just">
              <a:buNone/>
            </a:pPr>
            <a:r>
              <a:rPr lang="vi-VN" sz="2000" b="1" dirty="0"/>
              <a:t>3.</a:t>
            </a:r>
            <a:r>
              <a:rPr lang="vi-VN" sz="2000" dirty="0"/>
              <a:t> </a:t>
            </a:r>
            <a:r>
              <a:rPr lang="vi-VN" sz="2000" b="1" dirty="0"/>
              <a:t>Ngăn chặn, Diệt trừ và Phục </a:t>
            </a:r>
            <a:r>
              <a:rPr lang="vi-VN" sz="2000" b="1" dirty="0" smtClean="0"/>
              <a:t>hồi</a:t>
            </a:r>
            <a:r>
              <a:rPr lang="en-US" sz="2000" b="1" dirty="0" smtClean="0"/>
              <a:t>: </a:t>
            </a:r>
            <a:r>
              <a:rPr lang="vi-VN" sz="2000" dirty="0" smtClean="0"/>
              <a:t>Giai </a:t>
            </a:r>
            <a:r>
              <a:rPr lang="vi-VN" sz="2000" dirty="0"/>
              <a:t>đoạn này bao gồm các hành động cần thiết để ngăn sự cố lan rộng và bảo mật mạng. Nó bao gồm các bước được thực hiện để tránh một cuộc tấn công lan vào mạng, cách ly máy chủ bị nhiễm, xóa mạng khỏi dấu vết lây nhiễm và giành lại quyền kiểm soát sau cuộc tấn công</a:t>
            </a:r>
            <a:r>
              <a:rPr lang="vi-VN" sz="2000" dirty="0" smtClean="0"/>
              <a:t>.</a:t>
            </a:r>
            <a:endParaRPr lang="en-US" sz="2000" dirty="0" smtClean="0"/>
          </a:p>
          <a:p>
            <a:pPr marL="0" indent="0" algn="just">
              <a:buNone/>
            </a:pPr>
            <a:r>
              <a:rPr lang="vi-VN" sz="2000" b="1" dirty="0" smtClean="0"/>
              <a:t>4</a:t>
            </a:r>
            <a:r>
              <a:rPr lang="vi-VN" sz="2000" b="1" dirty="0"/>
              <a:t>. Hoạt động sau sự cố / Bài học kinh </a:t>
            </a:r>
            <a:r>
              <a:rPr lang="vi-VN" sz="2000" b="1" dirty="0" smtClean="0"/>
              <a:t>nghiệm</a:t>
            </a:r>
            <a:r>
              <a:rPr lang="en-US" sz="2000" b="1" dirty="0" smtClean="0"/>
              <a:t>: </a:t>
            </a:r>
            <a:r>
              <a:rPr lang="vi-VN" sz="2000" dirty="0" smtClean="0"/>
              <a:t>Giai </a:t>
            </a:r>
            <a:r>
              <a:rPr lang="vi-VN" sz="2000" dirty="0"/>
              <a:t>đoạn này bao gồm việc xác định các lỗ hổng trong tình hình bảo mật của tổ chức dẫn đến sự xâm nhập và cải thiện để cuộc tấn công không xảy ra lần sau. Các bước liên quan đến việc xác định các điểm yếu dẫn đến cuộc tấn công, bổ sung các quy tắc phát hiện để vi phạm tương tự không xảy ra lần nữa và quan trọng nhất là đào tạo nhân viên nếu cần.</a:t>
            </a:r>
            <a:endParaRPr lang="en-US" sz="2000" dirty="0"/>
          </a:p>
        </p:txBody>
      </p:sp>
    </p:spTree>
    <p:extLst>
      <p:ext uri="{BB962C8B-B14F-4D97-AF65-F5344CB8AC3E}">
        <p14:creationId xmlns:p14="http://schemas.microsoft.com/office/powerpoint/2010/main" val="23452810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Cyber Kill chain</a:t>
            </a:r>
            <a:br>
              <a:rPr lang="en-US" dirty="0"/>
            </a:b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9319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944678"/>
            <a:ext cx="11029616" cy="771278"/>
          </a:xfrm>
        </p:spPr>
        <p:txBody>
          <a:bodyPr>
            <a:normAutofit fontScale="90000"/>
          </a:bodyPr>
          <a:lstStyle/>
          <a:p>
            <a:r>
              <a:rPr lang="en-US" dirty="0"/>
              <a:t>Cyber Kill Chain</a:t>
            </a:r>
            <a:r>
              <a:rPr lang="en-US" b="1" dirty="0"/>
              <a:t/>
            </a:r>
            <a:br>
              <a:rPr lang="en-US" b="1"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388" y="2163058"/>
            <a:ext cx="10582009" cy="4171130"/>
          </a:xfrm>
        </p:spPr>
      </p:pic>
    </p:spTree>
    <p:extLst>
      <p:ext uri="{BB962C8B-B14F-4D97-AF65-F5344CB8AC3E}">
        <p14:creationId xmlns:p14="http://schemas.microsoft.com/office/powerpoint/2010/main" val="19829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GIỚI THIỆU VỀ SPLUNK</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154649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Xử</a:t>
            </a:r>
            <a:r>
              <a:rPr lang="en-US" dirty="0"/>
              <a:t> </a:t>
            </a:r>
            <a:r>
              <a:rPr lang="en-US" dirty="0" err="1"/>
              <a:t>lý</a:t>
            </a:r>
            <a:r>
              <a:rPr lang="en-US" dirty="0"/>
              <a:t> </a:t>
            </a:r>
            <a:r>
              <a:rPr lang="en-US" dirty="0" err="1"/>
              <a:t>sự</a:t>
            </a:r>
            <a:r>
              <a:rPr lang="en-US" dirty="0"/>
              <a:t> </a:t>
            </a:r>
            <a:r>
              <a:rPr lang="en-US" dirty="0" err="1"/>
              <a:t>cố</a:t>
            </a:r>
            <a:r>
              <a:rPr lang="en-US" dirty="0"/>
              <a:t>: </a:t>
            </a:r>
            <a:r>
              <a:rPr lang="en-US" dirty="0" err="1"/>
              <a:t>Kịch</a:t>
            </a:r>
            <a:r>
              <a:rPr lang="en-US" dirty="0"/>
              <a:t> </a:t>
            </a:r>
            <a:r>
              <a:rPr lang="en-US" dirty="0" err="1"/>
              <a:t>bản</a:t>
            </a:r>
            <a:endParaRPr lang="en-US" dirty="0"/>
          </a:p>
        </p:txBody>
      </p:sp>
      <p:sp>
        <p:nvSpPr>
          <p:cNvPr id="3" name="Content Placeholder 2"/>
          <p:cNvSpPr>
            <a:spLocks noGrp="1"/>
          </p:cNvSpPr>
          <p:nvPr>
            <p:ph idx="1"/>
          </p:nvPr>
        </p:nvSpPr>
        <p:spPr>
          <a:xfrm>
            <a:off x="581192" y="2180496"/>
            <a:ext cx="11029615" cy="3427017"/>
          </a:xfrm>
        </p:spPr>
        <p:txBody>
          <a:bodyPr>
            <a:normAutofit/>
          </a:bodyPr>
          <a:lstStyle/>
          <a:p>
            <a:r>
              <a:rPr lang="vi-VN" sz="2000" dirty="0"/>
              <a:t>Trong bài tập này, chúng ta sẽ điều tra một cuộc tấn công mạng trong đó kẻ tấn công đã đánh bại trang web của một tổ chức. Tổ chức này có Splunk dưới dạng thiết lập giải pháp SIEM. </a:t>
            </a:r>
            <a:endParaRPr lang="en-US" sz="2000" dirty="0" smtClean="0"/>
          </a:p>
          <a:p>
            <a:r>
              <a:rPr lang="en-US" sz="2000" dirty="0"/>
              <a:t>V</a:t>
            </a:r>
            <a:r>
              <a:rPr lang="vi-VN" sz="2000" dirty="0" smtClean="0"/>
              <a:t>ới </a:t>
            </a:r>
            <a:r>
              <a:rPr lang="vi-VN" sz="2000" dirty="0"/>
              <a:t>tư cách là </a:t>
            </a:r>
            <a:r>
              <a:rPr lang="en-US" sz="2000" dirty="0" err="1" smtClean="0"/>
              <a:t>nhà</a:t>
            </a:r>
            <a:r>
              <a:rPr lang="en-US" sz="2000" dirty="0" smtClean="0"/>
              <a:t> p</a:t>
            </a:r>
            <a:r>
              <a:rPr lang="vi-VN" sz="2000" dirty="0" smtClean="0"/>
              <a:t>hân </a:t>
            </a:r>
            <a:r>
              <a:rPr lang="vi-VN" sz="2000" dirty="0"/>
              <a:t>tích bảo mật là điều tra cuộc tấn công mạng này và lập bản đồ các hoạt động của kẻ tấn công vào tất cả 7 Giai đoạn </a:t>
            </a:r>
            <a:r>
              <a:rPr lang="en-US" sz="2000" dirty="0" smtClean="0"/>
              <a:t>c</a:t>
            </a:r>
            <a:r>
              <a:rPr lang="vi-VN" sz="2000" dirty="0" smtClean="0"/>
              <a:t>huỗi </a:t>
            </a:r>
            <a:r>
              <a:rPr lang="en-US" sz="2000" dirty="0" smtClean="0"/>
              <a:t>Cyber kill chain</a:t>
            </a:r>
            <a:r>
              <a:rPr lang="vi-VN" sz="2000" dirty="0" smtClean="0"/>
              <a:t>.</a:t>
            </a:r>
            <a:endParaRPr lang="en-US" sz="2000" dirty="0" smtClean="0"/>
          </a:p>
          <a:p>
            <a:r>
              <a:rPr lang="en-US" sz="2000" dirty="0" smtClean="0"/>
              <a:t>=&gt; </a:t>
            </a:r>
            <a:r>
              <a:rPr lang="vi-VN" sz="2000" dirty="0" smtClean="0"/>
              <a:t>Điều </a:t>
            </a:r>
            <a:r>
              <a:rPr lang="vi-VN" sz="2000" dirty="0"/>
              <a:t>quan trọng cần lưu ý là chúng tôi không cần tuân theo trình tự của chuỗi giết người trên mạng trong quá trình Điều tra. Một phát hiện trong một giai đoạn sẽ dẫn đến một phát hiện khác có thể được ánh xạ vào một số giai đoạn khác.</a:t>
            </a:r>
            <a:endParaRPr lang="en-US" sz="2000" dirty="0"/>
          </a:p>
        </p:txBody>
      </p:sp>
    </p:spTree>
    <p:extLst>
      <p:ext uri="{BB962C8B-B14F-4D97-AF65-F5344CB8AC3E}">
        <p14:creationId xmlns:p14="http://schemas.microsoft.com/office/powerpoint/2010/main" val="36639491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Xử</a:t>
            </a:r>
            <a:r>
              <a:rPr lang="en-US" dirty="0"/>
              <a:t> </a:t>
            </a:r>
            <a:r>
              <a:rPr lang="en-US" dirty="0" err="1"/>
              <a:t>lý</a:t>
            </a:r>
            <a:r>
              <a:rPr lang="en-US" dirty="0"/>
              <a:t> </a:t>
            </a:r>
            <a:r>
              <a:rPr lang="en-US" dirty="0" err="1"/>
              <a:t>sự</a:t>
            </a:r>
            <a:r>
              <a:rPr lang="en-US" dirty="0"/>
              <a:t> </a:t>
            </a:r>
            <a:r>
              <a:rPr lang="en-US" dirty="0" err="1"/>
              <a:t>cố</a:t>
            </a:r>
            <a:r>
              <a:rPr lang="en-US" dirty="0"/>
              <a:t>: </a:t>
            </a:r>
            <a:r>
              <a:rPr lang="en-US" dirty="0" err="1"/>
              <a:t>Kịch</a:t>
            </a:r>
            <a:r>
              <a:rPr lang="en-US" dirty="0"/>
              <a:t> </a:t>
            </a:r>
            <a:r>
              <a:rPr lang="en-US" dirty="0" err="1"/>
              <a:t>bản</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1192" y="1993499"/>
            <a:ext cx="8163136" cy="4591765"/>
          </a:xfrm>
        </p:spPr>
      </p:pic>
    </p:spTree>
    <p:extLst>
      <p:ext uri="{BB962C8B-B14F-4D97-AF65-F5344CB8AC3E}">
        <p14:creationId xmlns:p14="http://schemas.microsoft.com/office/powerpoint/2010/main" val="18714897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Xử</a:t>
            </a:r>
            <a:r>
              <a:rPr lang="en-US" dirty="0"/>
              <a:t> </a:t>
            </a:r>
            <a:r>
              <a:rPr lang="en-US" dirty="0" err="1"/>
              <a:t>lý</a:t>
            </a:r>
            <a:r>
              <a:rPr lang="en-US" dirty="0"/>
              <a:t> </a:t>
            </a:r>
            <a:r>
              <a:rPr lang="en-US" dirty="0" err="1"/>
              <a:t>sự</a:t>
            </a:r>
            <a:r>
              <a:rPr lang="en-US" dirty="0"/>
              <a:t> </a:t>
            </a:r>
            <a:r>
              <a:rPr lang="en-US" dirty="0" err="1"/>
              <a:t>cố</a:t>
            </a:r>
            <a:r>
              <a:rPr lang="en-US" dirty="0"/>
              <a:t>: </a:t>
            </a:r>
            <a:r>
              <a:rPr lang="en-US" dirty="0" err="1"/>
              <a:t>Kịch</a:t>
            </a:r>
            <a:r>
              <a:rPr lang="en-US" dirty="0"/>
              <a:t> </a:t>
            </a:r>
            <a:r>
              <a:rPr lang="en-US" dirty="0" err="1"/>
              <a:t>bản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912" y="1902665"/>
            <a:ext cx="11173230" cy="4774231"/>
          </a:xfrm>
        </p:spPr>
      </p:pic>
    </p:spTree>
    <p:extLst>
      <p:ext uri="{BB962C8B-B14F-4D97-AF65-F5344CB8AC3E}">
        <p14:creationId xmlns:p14="http://schemas.microsoft.com/office/powerpoint/2010/main" val="19520792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MỘT SỐ NGUỒN LOG QUAN TRỌNG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40170496"/>
              </p:ext>
            </p:extLst>
          </p:nvPr>
        </p:nvGraphicFramePr>
        <p:xfrm>
          <a:off x="454172" y="1816688"/>
          <a:ext cx="11263469" cy="5163256"/>
        </p:xfrm>
        <a:graphic>
          <a:graphicData uri="http://schemas.openxmlformats.org/drawingml/2006/table">
            <a:tbl>
              <a:tblPr/>
              <a:tblGrid>
                <a:gridCol w="1868231">
                  <a:extLst>
                    <a:ext uri="{9D8B030D-6E8A-4147-A177-3AD203B41FA5}">
                      <a16:colId xmlns:a16="http://schemas.microsoft.com/office/drawing/2014/main" val="3865713430"/>
                    </a:ext>
                  </a:extLst>
                </a:gridCol>
                <a:gridCol w="9395238">
                  <a:extLst>
                    <a:ext uri="{9D8B030D-6E8A-4147-A177-3AD203B41FA5}">
                      <a16:colId xmlns:a16="http://schemas.microsoft.com/office/drawing/2014/main" val="629176771"/>
                    </a:ext>
                  </a:extLst>
                </a:gridCol>
              </a:tblGrid>
              <a:tr h="657736">
                <a:tc>
                  <a:txBody>
                    <a:bodyPr/>
                    <a:lstStyle/>
                    <a:p>
                      <a:r>
                        <a:rPr lang="en-US" sz="1800" b="1" dirty="0"/>
                        <a:t>Log Sources     </a:t>
                      </a:r>
                      <a:endParaRPr lang="en-US" sz="1800" dirty="0"/>
                    </a:p>
                  </a:txBody>
                  <a:tcPr marL="23280" marR="23280" marT="11640" marB="11640" anchor="ctr">
                    <a:lnL>
                      <a:noFill/>
                    </a:lnL>
                    <a:lnR>
                      <a:noFill/>
                    </a:lnR>
                    <a:lnT>
                      <a:noFill/>
                    </a:lnT>
                    <a:lnB>
                      <a:noFill/>
                    </a:lnB>
                  </a:tcPr>
                </a:tc>
                <a:tc>
                  <a:txBody>
                    <a:bodyPr/>
                    <a:lstStyle/>
                    <a:p>
                      <a:endParaRPr lang="en-US" sz="1800" b="1" dirty="0" smtClean="0"/>
                    </a:p>
                    <a:p>
                      <a:r>
                        <a:rPr lang="en-US" sz="1800" b="1" dirty="0" smtClean="0"/>
                        <a:t>Details</a:t>
                      </a:r>
                      <a:r>
                        <a:rPr lang="en-US" sz="1800" b="1" dirty="0"/>
                        <a:t>                                                                                                                                                                                                                                     </a:t>
                      </a:r>
                      <a:endParaRPr lang="en-US" sz="1800" dirty="0"/>
                    </a:p>
                  </a:txBody>
                  <a:tcPr marL="23280" marR="23280" marT="11640" marB="11640" anchor="ctr">
                    <a:lnL>
                      <a:noFill/>
                    </a:lnL>
                    <a:lnR>
                      <a:noFill/>
                    </a:lnR>
                    <a:lnT>
                      <a:noFill/>
                    </a:lnT>
                    <a:lnB>
                      <a:noFill/>
                    </a:lnB>
                  </a:tcPr>
                </a:tc>
                <a:extLst>
                  <a:ext uri="{0D108BD9-81ED-4DB2-BD59-A6C34878D82A}">
                    <a16:rowId xmlns:a16="http://schemas.microsoft.com/office/drawing/2014/main" val="2532911121"/>
                  </a:ext>
                </a:extLst>
              </a:tr>
              <a:tr h="657736">
                <a:tc>
                  <a:txBody>
                    <a:bodyPr/>
                    <a:lstStyle/>
                    <a:p>
                      <a:r>
                        <a:rPr lang="en-US" sz="1800" b="1" dirty="0" err="1"/>
                        <a:t>wineventlog</a:t>
                      </a:r>
                      <a:r>
                        <a:rPr lang="en-US" sz="1800" b="1" dirty="0"/>
                        <a:t>     </a:t>
                      </a:r>
                      <a:endParaRPr lang="en-US" sz="1800" dirty="0"/>
                    </a:p>
                  </a:txBody>
                  <a:tcPr marL="23280" marR="23280" marT="11640" marB="11640" anchor="ctr">
                    <a:lnL>
                      <a:noFill/>
                    </a:lnL>
                    <a:lnR>
                      <a:noFill/>
                    </a:lnR>
                    <a:lnT>
                      <a:noFill/>
                    </a:lnT>
                    <a:lnB>
                      <a:noFill/>
                    </a:lnB>
                  </a:tcPr>
                </a:tc>
                <a:tc>
                  <a:txBody>
                    <a:bodyPr/>
                    <a:lstStyle/>
                    <a:p>
                      <a:pPr algn="l"/>
                      <a:r>
                        <a:rPr lang="en-US" sz="1800" dirty="0" err="1" smtClean="0"/>
                        <a:t>Bao</a:t>
                      </a:r>
                      <a:r>
                        <a:rPr lang="en-US" sz="1800" baseline="0" dirty="0" smtClean="0"/>
                        <a:t> </a:t>
                      </a:r>
                      <a:r>
                        <a:rPr lang="en-US" sz="1800" baseline="0" dirty="0" err="1" smtClean="0"/>
                        <a:t>gồm</a:t>
                      </a:r>
                      <a:r>
                        <a:rPr lang="en-US" sz="1800" baseline="0" dirty="0" smtClean="0"/>
                        <a:t> </a:t>
                      </a:r>
                      <a:r>
                        <a:rPr lang="en-US" sz="1800" baseline="0" dirty="0" err="1" smtClean="0"/>
                        <a:t>các</a:t>
                      </a:r>
                      <a:r>
                        <a:rPr lang="en-US" sz="1800" baseline="0" dirty="0" smtClean="0"/>
                        <a:t> </a:t>
                      </a:r>
                      <a:r>
                        <a:rPr lang="en-US" sz="1800" dirty="0" smtClean="0"/>
                        <a:t>Windows </a:t>
                      </a:r>
                      <a:r>
                        <a:rPr lang="en-US" sz="1800" dirty="0"/>
                        <a:t>Event logs  </a:t>
                      </a:r>
                      <a:r>
                        <a:rPr lang="en-US" sz="1800" dirty="0" smtClean="0"/>
                        <a:t> </a:t>
                      </a:r>
                      <a:r>
                        <a:rPr lang="en-US" sz="1800" dirty="0"/>
                        <a:t>                                                                                                                                 </a:t>
                      </a:r>
                    </a:p>
                  </a:txBody>
                  <a:tcPr marL="23280" marR="23280" marT="11640" marB="11640" anchor="ctr">
                    <a:lnL>
                      <a:noFill/>
                    </a:lnL>
                    <a:lnR>
                      <a:noFill/>
                    </a:lnR>
                    <a:lnT>
                      <a:noFill/>
                    </a:lnT>
                    <a:lnB>
                      <a:noFill/>
                    </a:lnB>
                  </a:tcPr>
                </a:tc>
                <a:extLst>
                  <a:ext uri="{0D108BD9-81ED-4DB2-BD59-A6C34878D82A}">
                    <a16:rowId xmlns:a16="http://schemas.microsoft.com/office/drawing/2014/main" val="3850002618"/>
                  </a:ext>
                </a:extLst>
              </a:tr>
              <a:tr h="657736">
                <a:tc>
                  <a:txBody>
                    <a:bodyPr/>
                    <a:lstStyle/>
                    <a:p>
                      <a:r>
                        <a:rPr lang="en-US" sz="1800" b="1"/>
                        <a:t>winRegistry            </a:t>
                      </a:r>
                      <a:r>
                        <a:rPr lang="en-US" sz="1800"/>
                        <a:t/>
                      </a:r>
                      <a:br>
                        <a:rPr lang="en-US" sz="1800"/>
                      </a:br>
                      <a:endParaRPr lang="en-US" sz="1800"/>
                    </a:p>
                  </a:txBody>
                  <a:tcPr marL="23280" marR="23280" marT="11640" marB="11640" anchor="ctr">
                    <a:lnL>
                      <a:noFill/>
                    </a:lnL>
                    <a:lnR>
                      <a:noFill/>
                    </a:lnR>
                    <a:lnT>
                      <a:noFill/>
                    </a:lnT>
                    <a:lnB>
                      <a:noFill/>
                    </a:lnB>
                  </a:tcPr>
                </a:tc>
                <a:tc>
                  <a:txBody>
                    <a:bodyPr/>
                    <a:lstStyle/>
                    <a:p>
                      <a:r>
                        <a:rPr lang="en-US" sz="1800" dirty="0" err="1" smtClean="0"/>
                        <a:t>Bao</a:t>
                      </a:r>
                      <a:r>
                        <a:rPr lang="en-US" sz="1800" dirty="0" smtClean="0"/>
                        <a:t> </a:t>
                      </a:r>
                      <a:r>
                        <a:rPr lang="en-US" sz="1800" dirty="0" err="1" smtClean="0"/>
                        <a:t>gồm</a:t>
                      </a:r>
                      <a:r>
                        <a:rPr lang="en-US" sz="1800" baseline="0" dirty="0" smtClean="0"/>
                        <a:t> </a:t>
                      </a:r>
                      <a:r>
                        <a:rPr lang="en-US" sz="1800" baseline="0" dirty="0" err="1" smtClean="0"/>
                        <a:t>các</a:t>
                      </a:r>
                      <a:r>
                        <a:rPr lang="en-US" sz="1800" baseline="0" dirty="0" smtClean="0"/>
                        <a:t> logs </a:t>
                      </a:r>
                      <a:r>
                        <a:rPr lang="en-US" sz="1800" baseline="0" dirty="0" err="1" smtClean="0"/>
                        <a:t>liên</a:t>
                      </a:r>
                      <a:r>
                        <a:rPr lang="en-US" sz="1800" baseline="0" dirty="0" smtClean="0"/>
                        <a:t> </a:t>
                      </a:r>
                      <a:r>
                        <a:rPr lang="en-US" sz="1800" baseline="0" dirty="0" err="1" smtClean="0"/>
                        <a:t>quan</a:t>
                      </a:r>
                      <a:r>
                        <a:rPr lang="en-US" sz="1800" baseline="0" dirty="0" smtClean="0"/>
                        <a:t> </a:t>
                      </a:r>
                      <a:r>
                        <a:rPr lang="en-US" sz="1800" baseline="0" dirty="0" err="1" smtClean="0"/>
                        <a:t>đến</a:t>
                      </a:r>
                      <a:r>
                        <a:rPr lang="en-US" sz="1800" baseline="0" dirty="0" smtClean="0"/>
                        <a:t> </a:t>
                      </a:r>
                      <a:r>
                        <a:rPr lang="en-US" sz="1800" dirty="0" smtClean="0"/>
                        <a:t>registry </a:t>
                      </a:r>
                      <a:r>
                        <a:rPr lang="en-US" sz="1800" dirty="0"/>
                        <a:t>creation / modification / deletion </a:t>
                      </a:r>
                      <a:r>
                        <a:rPr lang="en-US" sz="1800" baseline="0" dirty="0" err="1" smtClean="0"/>
                        <a:t>của</a:t>
                      </a:r>
                      <a:r>
                        <a:rPr lang="en-US" sz="1800" baseline="0" dirty="0" smtClean="0"/>
                        <a:t> </a:t>
                      </a:r>
                      <a:r>
                        <a:rPr lang="en-US" sz="1800" baseline="0" dirty="0" err="1" smtClean="0"/>
                        <a:t>hệ</a:t>
                      </a:r>
                      <a:r>
                        <a:rPr lang="en-US" sz="1800" baseline="0" dirty="0" smtClean="0"/>
                        <a:t> </a:t>
                      </a:r>
                      <a:r>
                        <a:rPr lang="en-US" sz="1800" baseline="0" dirty="0" err="1" smtClean="0"/>
                        <a:t>điều</a:t>
                      </a:r>
                      <a:r>
                        <a:rPr lang="en-US" sz="1800" baseline="0" dirty="0" smtClean="0"/>
                        <a:t> </a:t>
                      </a:r>
                      <a:r>
                        <a:rPr lang="en-US" sz="1800" baseline="0" dirty="0" err="1" smtClean="0"/>
                        <a:t>hành</a:t>
                      </a:r>
                      <a:r>
                        <a:rPr lang="en-US" sz="1800" baseline="0" dirty="0" smtClean="0"/>
                        <a:t> Windows</a:t>
                      </a:r>
                      <a:r>
                        <a:rPr lang="en-US" sz="1800" dirty="0"/>
                        <a:t>                                                                                              </a:t>
                      </a:r>
                      <a:br>
                        <a:rPr lang="en-US" sz="1800" dirty="0"/>
                      </a:br>
                      <a:endParaRPr lang="en-US" sz="1800" dirty="0"/>
                    </a:p>
                  </a:txBody>
                  <a:tcPr marL="23280" marR="23280" marT="11640" marB="11640" anchor="ctr">
                    <a:lnL>
                      <a:noFill/>
                    </a:lnL>
                    <a:lnR>
                      <a:noFill/>
                    </a:lnR>
                    <a:lnT>
                      <a:noFill/>
                    </a:lnT>
                    <a:lnB>
                      <a:noFill/>
                    </a:lnB>
                  </a:tcPr>
                </a:tc>
                <a:extLst>
                  <a:ext uri="{0D108BD9-81ED-4DB2-BD59-A6C34878D82A}">
                    <a16:rowId xmlns:a16="http://schemas.microsoft.com/office/drawing/2014/main" val="4141751283"/>
                  </a:ext>
                </a:extLst>
              </a:tr>
              <a:tr h="657736">
                <a:tc>
                  <a:txBody>
                    <a:bodyPr/>
                    <a:lstStyle/>
                    <a:p>
                      <a:r>
                        <a:rPr lang="en-US" sz="1800" b="1"/>
                        <a:t>XmlWinEventLog </a:t>
                      </a:r>
                      <a:r>
                        <a:rPr lang="en-US" sz="1800"/>
                        <a:t/>
                      </a:r>
                      <a:br>
                        <a:rPr lang="en-US" sz="1800"/>
                      </a:br>
                      <a:endParaRPr lang="en-US" sz="1800"/>
                    </a:p>
                  </a:txBody>
                  <a:tcPr marL="23280" marR="23280" marT="11640" marB="11640" anchor="ctr">
                    <a:lnL>
                      <a:noFill/>
                    </a:lnL>
                    <a:lnR>
                      <a:noFill/>
                    </a:lnR>
                    <a:lnT>
                      <a:noFill/>
                    </a:lnT>
                    <a:lnB>
                      <a:noFill/>
                    </a:lnB>
                  </a:tcPr>
                </a:tc>
                <a:tc>
                  <a:txBody>
                    <a:bodyPr/>
                    <a:lstStyle/>
                    <a:p>
                      <a:r>
                        <a:rPr lang="en-US" sz="1800" dirty="0" err="1" smtClean="0"/>
                        <a:t>Bao</a:t>
                      </a:r>
                      <a:r>
                        <a:rPr lang="en-US" sz="1800" dirty="0" smtClean="0"/>
                        <a:t> </a:t>
                      </a:r>
                      <a:r>
                        <a:rPr lang="en-US" sz="1800" dirty="0" err="1" smtClean="0"/>
                        <a:t>gồm</a:t>
                      </a:r>
                      <a:r>
                        <a:rPr lang="en-US" sz="1800" baseline="0" dirty="0" smtClean="0"/>
                        <a:t> </a:t>
                      </a:r>
                      <a:r>
                        <a:rPr lang="en-US" sz="1800" baseline="0" dirty="0" err="1" smtClean="0"/>
                        <a:t>các</a:t>
                      </a:r>
                      <a:r>
                        <a:rPr lang="en-US" sz="1800" baseline="0" dirty="0" smtClean="0"/>
                        <a:t> logs </a:t>
                      </a:r>
                      <a:r>
                        <a:rPr lang="en-US" sz="1800" dirty="0" err="1" smtClean="0"/>
                        <a:t>sysmon</a:t>
                      </a:r>
                      <a:r>
                        <a:rPr lang="en-US" sz="1800" dirty="0" smtClean="0"/>
                        <a:t> </a:t>
                      </a:r>
                      <a:r>
                        <a:rPr lang="en-US" sz="1800" dirty="0"/>
                        <a:t>event logs. </a:t>
                      </a:r>
                      <a:r>
                        <a:rPr lang="en-US" sz="1800" dirty="0" err="1" smtClean="0"/>
                        <a:t>Đây</a:t>
                      </a:r>
                      <a:r>
                        <a:rPr lang="en-US" sz="1800" baseline="0" dirty="0" smtClean="0"/>
                        <a:t> </a:t>
                      </a:r>
                      <a:r>
                        <a:rPr lang="en-US" sz="1800" baseline="0" dirty="0" err="1" smtClean="0"/>
                        <a:t>là</a:t>
                      </a:r>
                      <a:r>
                        <a:rPr lang="en-US" sz="1800" baseline="0" dirty="0" smtClean="0"/>
                        <a:t> </a:t>
                      </a:r>
                      <a:r>
                        <a:rPr lang="en-US" sz="1800" baseline="0" dirty="0" err="1" smtClean="0"/>
                        <a:t>một</a:t>
                      </a:r>
                      <a:r>
                        <a:rPr lang="en-US" sz="1800" baseline="0" dirty="0" smtClean="0"/>
                        <a:t> </a:t>
                      </a:r>
                      <a:r>
                        <a:rPr lang="en-US" sz="1800" baseline="0" dirty="0" err="1" smtClean="0"/>
                        <a:t>trong</a:t>
                      </a:r>
                      <a:r>
                        <a:rPr lang="en-US" sz="1800" baseline="0" dirty="0" smtClean="0"/>
                        <a:t> </a:t>
                      </a:r>
                      <a:r>
                        <a:rPr lang="en-US" sz="1800" baseline="0" dirty="0" err="1" smtClean="0"/>
                        <a:t>những</a:t>
                      </a:r>
                      <a:r>
                        <a:rPr lang="en-US" sz="1800" baseline="0" dirty="0" smtClean="0"/>
                        <a:t> logs </a:t>
                      </a:r>
                      <a:r>
                        <a:rPr lang="en-US" sz="1800" baseline="0" dirty="0" err="1" smtClean="0"/>
                        <a:t>cực</a:t>
                      </a:r>
                      <a:r>
                        <a:rPr lang="en-US" sz="1800" baseline="0" dirty="0" smtClean="0"/>
                        <a:t> </a:t>
                      </a:r>
                      <a:r>
                        <a:rPr lang="en-US" sz="1800" baseline="0" dirty="0" err="1" smtClean="0"/>
                        <a:t>kỳ</a:t>
                      </a:r>
                      <a:r>
                        <a:rPr lang="en-US" sz="1800" baseline="0" dirty="0" smtClean="0"/>
                        <a:t> </a:t>
                      </a:r>
                      <a:r>
                        <a:rPr lang="en-US" sz="1800" baseline="0" dirty="0" err="1" smtClean="0"/>
                        <a:t>quan</a:t>
                      </a:r>
                      <a:r>
                        <a:rPr lang="en-US" sz="1800" baseline="0" dirty="0" smtClean="0"/>
                        <a:t> </a:t>
                      </a:r>
                      <a:r>
                        <a:rPr lang="en-US" sz="1800" baseline="0" dirty="0" err="1" smtClean="0"/>
                        <a:t>trọng</a:t>
                      </a:r>
                      <a:r>
                        <a:rPr lang="en-US" sz="1800" baseline="0" dirty="0" smtClean="0"/>
                        <a:t> </a:t>
                      </a:r>
                      <a:r>
                        <a:rPr lang="en-US" sz="1800" baseline="0" dirty="0" err="1" smtClean="0"/>
                        <a:t>khi</a:t>
                      </a:r>
                      <a:r>
                        <a:rPr lang="en-US" sz="1800" baseline="0" dirty="0" smtClean="0"/>
                        <a:t> </a:t>
                      </a:r>
                      <a:r>
                        <a:rPr lang="en-US" sz="1800" baseline="0" dirty="0" err="1" smtClean="0"/>
                        <a:t>điều</a:t>
                      </a:r>
                      <a:r>
                        <a:rPr lang="en-US" sz="1800" baseline="0" dirty="0" smtClean="0"/>
                        <a:t> </a:t>
                      </a:r>
                      <a:r>
                        <a:rPr lang="en-US" sz="1800" baseline="0" dirty="0" err="1" smtClean="0"/>
                        <a:t>tra</a:t>
                      </a:r>
                      <a:r>
                        <a:rPr lang="en-US" sz="1800" baseline="0" dirty="0" smtClean="0"/>
                        <a:t>, </a:t>
                      </a:r>
                      <a:r>
                        <a:rPr lang="en-US" sz="1800" baseline="0" dirty="0" err="1" smtClean="0"/>
                        <a:t>ứng</a:t>
                      </a:r>
                      <a:r>
                        <a:rPr lang="en-US" sz="1800" baseline="0" dirty="0" smtClean="0"/>
                        <a:t> </a:t>
                      </a:r>
                      <a:r>
                        <a:rPr lang="en-US" sz="1800" baseline="0" dirty="0" err="1" smtClean="0"/>
                        <a:t>cứu</a:t>
                      </a:r>
                      <a:r>
                        <a:rPr lang="en-US" sz="1800" baseline="0" dirty="0" smtClean="0"/>
                        <a:t> </a:t>
                      </a:r>
                      <a:r>
                        <a:rPr lang="en-US" sz="1800" baseline="0" dirty="0" err="1" smtClean="0"/>
                        <a:t>xử</a:t>
                      </a:r>
                      <a:r>
                        <a:rPr lang="en-US" sz="1800" baseline="0" dirty="0" smtClean="0"/>
                        <a:t> </a:t>
                      </a:r>
                      <a:r>
                        <a:rPr lang="en-US" sz="1800" baseline="0" dirty="0" err="1" smtClean="0"/>
                        <a:t>lý</a:t>
                      </a:r>
                      <a:r>
                        <a:rPr lang="en-US" sz="1800" baseline="0" dirty="0" smtClean="0"/>
                        <a:t> </a:t>
                      </a:r>
                      <a:r>
                        <a:rPr lang="en-US" sz="1800" baseline="0" dirty="0" err="1" smtClean="0"/>
                        <a:t>sự</a:t>
                      </a:r>
                      <a:r>
                        <a:rPr lang="en-US" sz="1800" baseline="0" dirty="0" smtClean="0"/>
                        <a:t> </a:t>
                      </a:r>
                      <a:r>
                        <a:rPr lang="en-US" sz="1800" baseline="0" dirty="0" err="1" smtClean="0"/>
                        <a:t>cố</a:t>
                      </a:r>
                      <a:r>
                        <a:rPr lang="en-US" sz="1800" dirty="0"/>
                        <a:t>                                                          </a:t>
                      </a:r>
                      <a:br>
                        <a:rPr lang="en-US" sz="1800" dirty="0"/>
                      </a:br>
                      <a:endParaRPr lang="en-US" sz="1800" dirty="0"/>
                    </a:p>
                  </a:txBody>
                  <a:tcPr marL="23280" marR="23280" marT="11640" marB="11640" anchor="ctr">
                    <a:lnL>
                      <a:noFill/>
                    </a:lnL>
                    <a:lnR>
                      <a:noFill/>
                    </a:lnR>
                    <a:lnT>
                      <a:noFill/>
                    </a:lnT>
                    <a:lnB>
                      <a:noFill/>
                    </a:lnB>
                  </a:tcPr>
                </a:tc>
                <a:extLst>
                  <a:ext uri="{0D108BD9-81ED-4DB2-BD59-A6C34878D82A}">
                    <a16:rowId xmlns:a16="http://schemas.microsoft.com/office/drawing/2014/main" val="2247901832"/>
                  </a:ext>
                </a:extLst>
              </a:tr>
              <a:tr h="657736">
                <a:tc>
                  <a:txBody>
                    <a:bodyPr/>
                    <a:lstStyle/>
                    <a:p>
                      <a:r>
                        <a:rPr lang="en-US" sz="1800" b="1"/>
                        <a:t>fortigate_utm </a:t>
                      </a:r>
                      <a:br>
                        <a:rPr lang="en-US" sz="1800" b="1"/>
                      </a:br>
                      <a:endParaRPr lang="en-US" sz="1800"/>
                    </a:p>
                  </a:txBody>
                  <a:tcPr marL="23280" marR="23280" marT="11640" marB="11640" anchor="ctr">
                    <a:lnL>
                      <a:noFill/>
                    </a:lnL>
                    <a:lnR>
                      <a:noFill/>
                    </a:lnR>
                    <a:lnT>
                      <a:noFill/>
                    </a:lnT>
                    <a:lnB>
                      <a:noFill/>
                    </a:lnB>
                  </a:tcPr>
                </a:tc>
                <a:tc>
                  <a:txBody>
                    <a:bodyPr/>
                    <a:lstStyle/>
                    <a:p>
                      <a:pPr algn="l"/>
                      <a:r>
                        <a:rPr lang="en-US" sz="1800" dirty="0" err="1" smtClean="0"/>
                        <a:t>Bao</a:t>
                      </a:r>
                      <a:r>
                        <a:rPr lang="en-US" sz="1800" dirty="0" smtClean="0"/>
                        <a:t> </a:t>
                      </a:r>
                      <a:r>
                        <a:rPr lang="en-US" sz="1800" dirty="0" err="1" smtClean="0"/>
                        <a:t>gồm</a:t>
                      </a:r>
                      <a:r>
                        <a:rPr lang="en-US" sz="1800" baseline="0" dirty="0" smtClean="0"/>
                        <a:t> </a:t>
                      </a:r>
                      <a:r>
                        <a:rPr lang="en-US" sz="1800" baseline="0" dirty="0" err="1" smtClean="0"/>
                        <a:t>các</a:t>
                      </a:r>
                      <a:r>
                        <a:rPr lang="en-US" sz="1800" baseline="0" dirty="0" smtClean="0"/>
                        <a:t> logs </a:t>
                      </a:r>
                      <a:r>
                        <a:rPr lang="en-US" sz="1800" baseline="0" dirty="0" err="1" smtClean="0"/>
                        <a:t>của</a:t>
                      </a:r>
                      <a:r>
                        <a:rPr lang="en-US" sz="1800" baseline="0" dirty="0" smtClean="0"/>
                        <a:t> </a:t>
                      </a:r>
                      <a:r>
                        <a:rPr lang="en-US" sz="1800" dirty="0" smtClean="0"/>
                        <a:t>Fortinet </a:t>
                      </a:r>
                      <a:r>
                        <a:rPr lang="en-US" sz="1800" dirty="0"/>
                        <a:t>Firewall                                                                                                                                                                              </a:t>
                      </a:r>
                    </a:p>
                  </a:txBody>
                  <a:tcPr marL="23280" marR="23280" marT="11640" marB="11640" anchor="ctr">
                    <a:lnL>
                      <a:noFill/>
                    </a:lnL>
                    <a:lnR>
                      <a:noFill/>
                    </a:lnR>
                    <a:lnT>
                      <a:noFill/>
                    </a:lnT>
                    <a:lnB>
                      <a:noFill/>
                    </a:lnB>
                  </a:tcPr>
                </a:tc>
                <a:extLst>
                  <a:ext uri="{0D108BD9-81ED-4DB2-BD59-A6C34878D82A}">
                    <a16:rowId xmlns:a16="http://schemas.microsoft.com/office/drawing/2014/main" val="922117022"/>
                  </a:ext>
                </a:extLst>
              </a:tr>
              <a:tr h="871538">
                <a:tc>
                  <a:txBody>
                    <a:bodyPr/>
                    <a:lstStyle/>
                    <a:p>
                      <a:r>
                        <a:rPr lang="en-US" sz="1800" b="1" dirty="0" smtClean="0"/>
                        <a:t>IIS</a:t>
                      </a:r>
                      <a:r>
                        <a:rPr lang="en-US" sz="1800" b="1" dirty="0"/>
                        <a:t/>
                      </a:r>
                      <a:br>
                        <a:rPr lang="en-US" sz="1800" b="1" dirty="0"/>
                      </a:br>
                      <a:endParaRPr lang="en-US" sz="1800" dirty="0"/>
                    </a:p>
                  </a:txBody>
                  <a:tcPr marL="23280" marR="23280" marT="11640" marB="11640" anchor="ctr">
                    <a:lnL>
                      <a:noFill/>
                    </a:lnL>
                    <a:lnR>
                      <a:noFill/>
                    </a:lnR>
                    <a:lnT>
                      <a:noFill/>
                    </a:lnT>
                    <a:lnB>
                      <a:noFill/>
                    </a:lnB>
                  </a:tcPr>
                </a:tc>
                <a:tc>
                  <a:txBody>
                    <a:bodyPr/>
                    <a:lstStyle/>
                    <a:p>
                      <a:r>
                        <a:rPr lang="en-US" sz="1800" dirty="0" err="1" smtClean="0"/>
                        <a:t>Bao</a:t>
                      </a:r>
                      <a:r>
                        <a:rPr lang="en-US" sz="1800" dirty="0" smtClean="0"/>
                        <a:t> </a:t>
                      </a:r>
                      <a:r>
                        <a:rPr lang="en-US" sz="1800" dirty="0" err="1" smtClean="0"/>
                        <a:t>gồm</a:t>
                      </a:r>
                      <a:r>
                        <a:rPr lang="en-US" sz="1800" baseline="0" dirty="0" smtClean="0"/>
                        <a:t> logs </a:t>
                      </a:r>
                      <a:r>
                        <a:rPr lang="en-US" sz="1800" dirty="0" smtClean="0"/>
                        <a:t>IIS </a:t>
                      </a:r>
                      <a:r>
                        <a:rPr lang="en-US" sz="1800" dirty="0"/>
                        <a:t>web server logs                                                                                                                                                                                        </a:t>
                      </a:r>
                      <a:br>
                        <a:rPr lang="en-US" sz="1800" dirty="0"/>
                      </a:br>
                      <a:endParaRPr lang="en-US" sz="1800" dirty="0"/>
                    </a:p>
                  </a:txBody>
                  <a:tcPr marL="23280" marR="23280" marT="11640" marB="11640" anchor="ctr">
                    <a:lnL>
                      <a:noFill/>
                    </a:lnL>
                    <a:lnR>
                      <a:noFill/>
                    </a:lnR>
                    <a:lnT>
                      <a:noFill/>
                    </a:lnT>
                    <a:lnB>
                      <a:noFill/>
                    </a:lnB>
                  </a:tcPr>
                </a:tc>
                <a:extLst>
                  <a:ext uri="{0D108BD9-81ED-4DB2-BD59-A6C34878D82A}">
                    <a16:rowId xmlns:a16="http://schemas.microsoft.com/office/drawing/2014/main" val="907739206"/>
                  </a:ext>
                </a:extLst>
              </a:tr>
            </a:tbl>
          </a:graphicData>
        </a:graphic>
      </p:graphicFrame>
    </p:spTree>
    <p:extLst>
      <p:ext uri="{BB962C8B-B14F-4D97-AF65-F5344CB8AC3E}">
        <p14:creationId xmlns:p14="http://schemas.microsoft.com/office/powerpoint/2010/main" val="12755316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MỘT SỐ NGUỒN LOG QUAN TRỌNG</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7021330"/>
              </p:ext>
            </p:extLst>
          </p:nvPr>
        </p:nvGraphicFramePr>
        <p:xfrm>
          <a:off x="520782" y="2124894"/>
          <a:ext cx="10924356" cy="4322323"/>
        </p:xfrm>
        <a:graphic>
          <a:graphicData uri="http://schemas.openxmlformats.org/drawingml/2006/table">
            <a:tbl>
              <a:tblPr/>
              <a:tblGrid>
                <a:gridCol w="1907525">
                  <a:extLst>
                    <a:ext uri="{9D8B030D-6E8A-4147-A177-3AD203B41FA5}">
                      <a16:colId xmlns:a16="http://schemas.microsoft.com/office/drawing/2014/main" val="3307558330"/>
                    </a:ext>
                  </a:extLst>
                </a:gridCol>
                <a:gridCol w="9016831">
                  <a:extLst>
                    <a:ext uri="{9D8B030D-6E8A-4147-A177-3AD203B41FA5}">
                      <a16:colId xmlns:a16="http://schemas.microsoft.com/office/drawing/2014/main" val="1940924602"/>
                    </a:ext>
                  </a:extLst>
                </a:gridCol>
              </a:tblGrid>
              <a:tr h="620148">
                <a:tc>
                  <a:txBody>
                    <a:bodyPr/>
                    <a:lstStyle/>
                    <a:p>
                      <a:r>
                        <a:rPr lang="en-US" sz="1800" b="1"/>
                        <a:t>Nessus:scan</a:t>
                      </a:r>
                      <a:br>
                        <a:rPr lang="en-US" sz="1800" b="1"/>
                      </a:br>
                      <a:endParaRPr lang="en-US" sz="1800"/>
                    </a:p>
                  </a:txBody>
                  <a:tcPr marL="54092" marR="54092" marT="27046" marB="27046" anchor="ctr">
                    <a:lnL>
                      <a:noFill/>
                    </a:lnL>
                    <a:lnR>
                      <a:noFill/>
                    </a:lnR>
                    <a:lnT>
                      <a:noFill/>
                    </a:lnT>
                    <a:lnB>
                      <a:noFill/>
                    </a:lnB>
                  </a:tcPr>
                </a:tc>
                <a:tc>
                  <a:txBody>
                    <a:bodyPr/>
                    <a:lstStyle/>
                    <a:p>
                      <a:r>
                        <a:rPr lang="en-US" sz="1800" dirty="0" err="1" smtClean="0"/>
                        <a:t>Bao</a:t>
                      </a:r>
                      <a:r>
                        <a:rPr lang="en-US" sz="1800" dirty="0" smtClean="0"/>
                        <a:t> </a:t>
                      </a:r>
                      <a:r>
                        <a:rPr lang="en-US" sz="1800" dirty="0" err="1" smtClean="0"/>
                        <a:t>gồm</a:t>
                      </a:r>
                      <a:r>
                        <a:rPr lang="en-US" sz="1800" baseline="0" dirty="0" smtClean="0"/>
                        <a:t> </a:t>
                      </a:r>
                      <a:r>
                        <a:rPr lang="en-US" sz="1800" baseline="0" dirty="0" err="1" smtClean="0"/>
                        <a:t>các</a:t>
                      </a:r>
                      <a:r>
                        <a:rPr lang="en-US" sz="1800" baseline="0" dirty="0" smtClean="0"/>
                        <a:t> </a:t>
                      </a:r>
                      <a:r>
                        <a:rPr lang="en-US" sz="1800" baseline="0" dirty="0" err="1" smtClean="0"/>
                        <a:t>kết</a:t>
                      </a:r>
                      <a:r>
                        <a:rPr lang="en-US" sz="1800" baseline="0" dirty="0" smtClean="0"/>
                        <a:t> </a:t>
                      </a:r>
                      <a:r>
                        <a:rPr lang="en-US" sz="1800" baseline="0" dirty="0" err="1" smtClean="0"/>
                        <a:t>quả</a:t>
                      </a:r>
                      <a:r>
                        <a:rPr lang="en-US" sz="1800" baseline="0" dirty="0" smtClean="0"/>
                        <a:t> scan </a:t>
                      </a:r>
                      <a:r>
                        <a:rPr lang="en-US" sz="1800" baseline="0" dirty="0" err="1" smtClean="0"/>
                        <a:t>từ</a:t>
                      </a:r>
                      <a:r>
                        <a:rPr lang="en-US" sz="1800" baseline="0" dirty="0" smtClean="0"/>
                        <a:t> </a:t>
                      </a:r>
                      <a:r>
                        <a:rPr lang="en-US" sz="1800" baseline="0" dirty="0" err="1" smtClean="0"/>
                        <a:t>công</a:t>
                      </a:r>
                      <a:r>
                        <a:rPr lang="en-US" sz="1800" baseline="0" dirty="0" smtClean="0"/>
                        <a:t> </a:t>
                      </a:r>
                      <a:r>
                        <a:rPr lang="en-US" sz="1800" baseline="0" dirty="0" err="1" smtClean="0"/>
                        <a:t>cụ</a:t>
                      </a:r>
                      <a:r>
                        <a:rPr lang="en-US" sz="1800" baseline="0" dirty="0" smtClean="0"/>
                        <a:t> </a:t>
                      </a:r>
                      <a:r>
                        <a:rPr lang="en-US" sz="1800" dirty="0" smtClean="0"/>
                        <a:t>Nessus </a:t>
                      </a:r>
                      <a:r>
                        <a:rPr lang="en-US" sz="1800" dirty="0"/>
                        <a:t>vulnerability scanner.                                                                                                                              </a:t>
                      </a:r>
                      <a:br>
                        <a:rPr lang="en-US" sz="1800" dirty="0"/>
                      </a:br>
                      <a:endParaRPr lang="en-US" sz="1800" dirty="0"/>
                    </a:p>
                  </a:txBody>
                  <a:tcPr marL="54092" marR="54092" marT="27046" marB="27046" anchor="ctr">
                    <a:lnL>
                      <a:noFill/>
                    </a:lnL>
                    <a:lnR>
                      <a:noFill/>
                    </a:lnR>
                    <a:lnT>
                      <a:noFill/>
                    </a:lnT>
                    <a:lnB>
                      <a:noFill/>
                    </a:lnB>
                  </a:tcPr>
                </a:tc>
                <a:extLst>
                  <a:ext uri="{0D108BD9-81ED-4DB2-BD59-A6C34878D82A}">
                    <a16:rowId xmlns:a16="http://schemas.microsoft.com/office/drawing/2014/main" val="3956617965"/>
                  </a:ext>
                </a:extLst>
              </a:tr>
              <a:tr h="814115">
                <a:tc>
                  <a:txBody>
                    <a:bodyPr/>
                    <a:lstStyle/>
                    <a:p>
                      <a:r>
                        <a:rPr lang="en-US" sz="1800" b="1" dirty="0" err="1"/>
                        <a:t>Suricata</a:t>
                      </a:r>
                      <a:r>
                        <a:rPr lang="en-US" sz="1800" b="1" dirty="0"/>
                        <a:t/>
                      </a:r>
                      <a:br>
                        <a:rPr lang="en-US" sz="1800" b="1" dirty="0"/>
                      </a:br>
                      <a:endParaRPr lang="en-US" sz="1800" dirty="0"/>
                    </a:p>
                  </a:txBody>
                  <a:tcPr marL="54092" marR="54092" marT="27046" marB="27046" anchor="ctr">
                    <a:lnL>
                      <a:noFill/>
                    </a:lnL>
                    <a:lnR>
                      <a:noFill/>
                    </a:lnR>
                    <a:lnT>
                      <a:noFill/>
                    </a:lnT>
                    <a:lnB>
                      <a:noFill/>
                    </a:lnB>
                  </a:tcPr>
                </a:tc>
                <a:tc>
                  <a:txBody>
                    <a:bodyPr/>
                    <a:lstStyle/>
                    <a:p>
                      <a:r>
                        <a:rPr lang="en-US" sz="1800" dirty="0" err="1" smtClean="0"/>
                        <a:t>Bao</a:t>
                      </a:r>
                      <a:r>
                        <a:rPr lang="en-US" sz="1800" dirty="0" smtClean="0"/>
                        <a:t> </a:t>
                      </a:r>
                      <a:r>
                        <a:rPr lang="en-US" sz="1800" dirty="0" err="1" smtClean="0"/>
                        <a:t>gồm</a:t>
                      </a:r>
                      <a:r>
                        <a:rPr lang="en-US" sz="1800" baseline="0" dirty="0" smtClean="0"/>
                        <a:t> </a:t>
                      </a:r>
                      <a:r>
                        <a:rPr lang="en-US" sz="1800" baseline="0" dirty="0" err="1" smtClean="0"/>
                        <a:t>các</a:t>
                      </a:r>
                      <a:r>
                        <a:rPr lang="en-US" sz="1800" baseline="0" dirty="0" smtClean="0"/>
                        <a:t> </a:t>
                      </a:r>
                      <a:r>
                        <a:rPr lang="en-US" sz="1800" baseline="0" dirty="0" err="1" smtClean="0"/>
                        <a:t>cảnh</a:t>
                      </a:r>
                      <a:r>
                        <a:rPr lang="en-US" sz="1800" baseline="0" dirty="0" smtClean="0"/>
                        <a:t> </a:t>
                      </a:r>
                      <a:r>
                        <a:rPr lang="en-US" sz="1800" baseline="0" dirty="0" err="1" smtClean="0"/>
                        <a:t>báo</a:t>
                      </a:r>
                      <a:r>
                        <a:rPr lang="en-US" sz="1800" baseline="0" dirty="0" smtClean="0"/>
                        <a:t> </a:t>
                      </a:r>
                      <a:r>
                        <a:rPr lang="en-US" sz="1800" baseline="0" dirty="0" err="1" smtClean="0"/>
                        <a:t>từ</a:t>
                      </a:r>
                      <a:r>
                        <a:rPr lang="en-US" sz="1800" baseline="0" dirty="0" smtClean="0"/>
                        <a:t> </a:t>
                      </a:r>
                      <a:r>
                        <a:rPr lang="en-US" sz="1800" dirty="0" err="1" smtClean="0"/>
                        <a:t>Suricata</a:t>
                      </a:r>
                      <a:r>
                        <a:rPr lang="en-US" sz="1800" dirty="0" smtClean="0"/>
                        <a:t> IDS.</a:t>
                      </a:r>
                      <a:r>
                        <a:rPr lang="en-US" sz="1800" baseline="0" dirty="0" smtClean="0"/>
                        <a:t> </a:t>
                      </a:r>
                      <a:r>
                        <a:rPr lang="vi-VN" sz="1800" dirty="0" smtClean="0"/>
                        <a:t>Nguồn </a:t>
                      </a:r>
                      <a:r>
                        <a:rPr lang="en-US" sz="1800" dirty="0" smtClean="0"/>
                        <a:t>log </a:t>
                      </a:r>
                      <a:r>
                        <a:rPr lang="vi-VN" sz="1800" dirty="0" smtClean="0"/>
                        <a:t>này cho biết cảnh báo nào đã được kích hoạt và nguyên nhân khiến cảnh báo được kích hoạt— một nguồn nhật ký rất quan trọng cho Điều tra.</a:t>
                      </a:r>
                      <a:r>
                        <a:rPr lang="en-US" sz="1800" dirty="0"/>
                        <a:t>                                                            </a:t>
                      </a:r>
                    </a:p>
                  </a:txBody>
                  <a:tcPr marL="54092" marR="54092" marT="27046" marB="27046" anchor="ctr">
                    <a:lnL>
                      <a:noFill/>
                    </a:lnL>
                    <a:lnR>
                      <a:noFill/>
                    </a:lnR>
                    <a:lnT>
                      <a:noFill/>
                    </a:lnT>
                    <a:lnB>
                      <a:noFill/>
                    </a:lnB>
                  </a:tcPr>
                </a:tc>
                <a:extLst>
                  <a:ext uri="{0D108BD9-81ED-4DB2-BD59-A6C34878D82A}">
                    <a16:rowId xmlns:a16="http://schemas.microsoft.com/office/drawing/2014/main" val="555162221"/>
                  </a:ext>
                </a:extLst>
              </a:tr>
              <a:tr h="814115">
                <a:tc>
                  <a:txBody>
                    <a:bodyPr/>
                    <a:lstStyle/>
                    <a:p>
                      <a:r>
                        <a:rPr lang="en-US" sz="1800" b="1"/>
                        <a:t>stream:http</a:t>
                      </a:r>
                      <a:br>
                        <a:rPr lang="en-US" sz="1800" b="1"/>
                      </a:br>
                      <a:endParaRPr lang="en-US" sz="1800"/>
                    </a:p>
                  </a:txBody>
                  <a:tcPr marL="54092" marR="54092" marT="27046" marB="27046" anchor="ctr">
                    <a:lnL>
                      <a:noFill/>
                    </a:lnL>
                    <a:lnR>
                      <a:noFill/>
                    </a:lnR>
                    <a:lnT>
                      <a:noFill/>
                    </a:lnT>
                    <a:lnB>
                      <a:noFill/>
                    </a:lnB>
                  </a:tcPr>
                </a:tc>
                <a:tc>
                  <a:txBody>
                    <a:bodyPr/>
                    <a:lstStyle/>
                    <a:p>
                      <a:r>
                        <a:rPr lang="vi-VN" sz="1800" dirty="0" smtClean="0"/>
                        <a:t>Nó chứa luồng mạng liên quan đến lưu lượng truy cập http.</a:t>
                      </a:r>
                      <a:r>
                        <a:rPr lang="en-US" sz="1800" dirty="0" smtClean="0"/>
                        <a:t> </a:t>
                      </a:r>
                      <a:r>
                        <a:rPr lang="en-US" sz="1800" dirty="0"/>
                        <a:t>                                                                                                                               </a:t>
                      </a:r>
                      <a:r>
                        <a:rPr lang="en-US" sz="1800" dirty="0" smtClean="0"/>
                        <a:t> </a:t>
                      </a:r>
                      <a:endParaRPr lang="en-US" sz="1800" dirty="0"/>
                    </a:p>
                  </a:txBody>
                  <a:tcPr marL="54092" marR="54092" marT="27046" marB="27046" anchor="ctr">
                    <a:lnL>
                      <a:noFill/>
                    </a:lnL>
                    <a:lnR>
                      <a:noFill/>
                    </a:lnR>
                    <a:lnT>
                      <a:noFill/>
                    </a:lnT>
                    <a:lnB>
                      <a:noFill/>
                    </a:lnB>
                  </a:tcPr>
                </a:tc>
                <a:extLst>
                  <a:ext uri="{0D108BD9-81ED-4DB2-BD59-A6C34878D82A}">
                    <a16:rowId xmlns:a16="http://schemas.microsoft.com/office/drawing/2014/main" val="1783394286"/>
                  </a:ext>
                </a:extLst>
              </a:tr>
              <a:tr h="620148">
                <a:tc>
                  <a:txBody>
                    <a:bodyPr/>
                    <a:lstStyle/>
                    <a:p>
                      <a:r>
                        <a:rPr lang="en-US" sz="1800" b="1"/>
                        <a:t>stream: DNS</a:t>
                      </a:r>
                      <a:br>
                        <a:rPr lang="en-US" sz="1800" b="1"/>
                      </a:br>
                      <a:endParaRPr lang="en-US" sz="1800"/>
                    </a:p>
                  </a:txBody>
                  <a:tcPr marL="54092" marR="54092" marT="27046" marB="27046" anchor="ctr">
                    <a:lnL>
                      <a:noFill/>
                    </a:lnL>
                    <a:lnR>
                      <a:noFill/>
                    </a:lnR>
                    <a:lnT>
                      <a:noFill/>
                    </a:lnT>
                    <a:lnB>
                      <a:noFill/>
                    </a:lnB>
                  </a:tcPr>
                </a:tc>
                <a:tc>
                  <a:txBody>
                    <a:bodyPr/>
                    <a:lstStyle/>
                    <a:p>
                      <a:r>
                        <a:rPr lang="vi-VN" sz="1800" dirty="0" smtClean="0"/>
                        <a:t>Nó chứa luồng mạng liên quan đến lưu lượng DNS.</a:t>
                      </a:r>
                      <a:r>
                        <a:rPr lang="en-US" sz="1800" dirty="0"/>
                        <a:t>                                                                                                                                 </a:t>
                      </a:r>
                      <a:r>
                        <a:rPr lang="en-US" sz="1800" dirty="0" smtClean="0"/>
                        <a:t> </a:t>
                      </a:r>
                      <a:r>
                        <a:rPr lang="en-US" sz="1800" dirty="0"/>
                        <a:t>          </a:t>
                      </a:r>
                    </a:p>
                  </a:txBody>
                  <a:tcPr marL="54092" marR="54092" marT="27046" marB="27046" anchor="ctr">
                    <a:lnL>
                      <a:noFill/>
                    </a:lnL>
                    <a:lnR>
                      <a:noFill/>
                    </a:lnR>
                    <a:lnT>
                      <a:noFill/>
                    </a:lnT>
                    <a:lnB>
                      <a:noFill/>
                    </a:lnB>
                  </a:tcPr>
                </a:tc>
                <a:extLst>
                  <a:ext uri="{0D108BD9-81ED-4DB2-BD59-A6C34878D82A}">
                    <a16:rowId xmlns:a16="http://schemas.microsoft.com/office/drawing/2014/main" val="3035476586"/>
                  </a:ext>
                </a:extLst>
              </a:tr>
              <a:tr h="620148">
                <a:tc>
                  <a:txBody>
                    <a:bodyPr/>
                    <a:lstStyle/>
                    <a:p>
                      <a:r>
                        <a:rPr lang="en-US" sz="1800" b="1"/>
                        <a:t>stream:icmp</a:t>
                      </a:r>
                      <a:br>
                        <a:rPr lang="en-US" sz="1800" b="1"/>
                      </a:br>
                      <a:endParaRPr lang="en-US" sz="1800"/>
                    </a:p>
                  </a:txBody>
                  <a:tcPr marL="54092" marR="54092" marT="27046" marB="27046" anchor="ctr">
                    <a:lnL>
                      <a:noFill/>
                    </a:lnL>
                    <a:lnR>
                      <a:noFill/>
                    </a:lnR>
                    <a:lnT>
                      <a:noFill/>
                    </a:lnT>
                    <a:lnB>
                      <a:noFill/>
                    </a:lnB>
                  </a:tcPr>
                </a:tc>
                <a:tc>
                  <a:txBody>
                    <a:bodyPr/>
                    <a:lstStyle/>
                    <a:p>
                      <a:r>
                        <a:rPr lang="vi-VN" sz="1800" dirty="0" smtClean="0"/>
                        <a:t>Nó chứa luồng mạng liên quan đến lưu lượng icmp.</a:t>
                      </a:r>
                      <a:r>
                        <a:rPr lang="en-US" sz="1800" dirty="0"/>
                        <a:t>                                                                                                                                                   </a:t>
                      </a:r>
                    </a:p>
                  </a:txBody>
                  <a:tcPr marL="54092" marR="54092" marT="27046" marB="27046" anchor="ctr">
                    <a:lnL>
                      <a:noFill/>
                    </a:lnL>
                    <a:lnR>
                      <a:noFill/>
                    </a:lnR>
                    <a:lnT>
                      <a:noFill/>
                    </a:lnT>
                    <a:lnB>
                      <a:noFill/>
                    </a:lnB>
                  </a:tcPr>
                </a:tc>
                <a:extLst>
                  <a:ext uri="{0D108BD9-81ED-4DB2-BD59-A6C34878D82A}">
                    <a16:rowId xmlns:a16="http://schemas.microsoft.com/office/drawing/2014/main" val="2531433660"/>
                  </a:ext>
                </a:extLst>
              </a:tr>
            </a:tbl>
          </a:graphicData>
        </a:graphic>
      </p:graphicFrame>
    </p:spTree>
    <p:extLst>
      <p:ext uri="{BB962C8B-B14F-4D97-AF65-F5344CB8AC3E}">
        <p14:creationId xmlns:p14="http://schemas.microsoft.com/office/powerpoint/2010/main" val="14244355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Điều</a:t>
            </a:r>
            <a:r>
              <a:rPr lang="en-US" dirty="0"/>
              <a:t> </a:t>
            </a:r>
            <a:r>
              <a:rPr lang="en-US" dirty="0" err="1"/>
              <a:t>tra</a:t>
            </a:r>
            <a:r>
              <a:rPr lang="en-US" dirty="0"/>
              <a:t> </a:t>
            </a:r>
            <a:r>
              <a:rPr lang="en-US" dirty="0" err="1"/>
              <a:t>phân</a:t>
            </a:r>
            <a:r>
              <a:rPr lang="en-US" dirty="0"/>
              <a:t> </a:t>
            </a:r>
            <a:r>
              <a:rPr lang="en-US" dirty="0" err="1"/>
              <a:t>tích</a:t>
            </a:r>
            <a:r>
              <a:rPr lang="en-US" dirty="0"/>
              <a:t> </a:t>
            </a:r>
            <a:r>
              <a:rPr lang="en-US" dirty="0" err="1"/>
              <a:t>tình</a:t>
            </a:r>
            <a:r>
              <a:rPr lang="en-US" dirty="0"/>
              <a:t> </a:t>
            </a:r>
            <a:r>
              <a:rPr lang="en-US" dirty="0" err="1"/>
              <a:t>huống</a:t>
            </a:r>
            <a:r>
              <a:rPr lang="en-US" dirty="0"/>
              <a:t> </a:t>
            </a:r>
            <a:r>
              <a:rPr lang="en-US" dirty="0" err="1"/>
              <a:t>tấn</a:t>
            </a:r>
            <a:r>
              <a:rPr lang="en-US" dirty="0"/>
              <a:t> </a:t>
            </a:r>
            <a:r>
              <a:rPr lang="en-US" dirty="0" err="1"/>
              <a:t>công</a:t>
            </a:r>
            <a:r>
              <a:rPr lang="en-US" dirty="0"/>
              <a:t> Reconnaissance </a:t>
            </a:r>
            <a:br>
              <a:rPr lang="en-US" dirty="0"/>
            </a:br>
            <a:endParaRPr lang="en-US" dirty="0"/>
          </a:p>
        </p:txBody>
      </p:sp>
      <p:sp>
        <p:nvSpPr>
          <p:cNvPr id="3" name="Text Placeholder 2"/>
          <p:cNvSpPr>
            <a:spLocks noGrp="1"/>
          </p:cNvSpPr>
          <p:nvPr>
            <p:ph type="body" idx="1"/>
          </p:nvPr>
        </p:nvSpPr>
        <p:spPr/>
        <p:txBody>
          <a:bodyPr>
            <a:normAutofit/>
          </a:bodyPr>
          <a:lstStyle/>
          <a:p>
            <a:r>
              <a:rPr lang="en-US" cap="none" dirty="0" err="1" smtClean="0"/>
              <a:t>Sử</a:t>
            </a:r>
            <a:r>
              <a:rPr lang="en-US" cap="none" dirty="0" smtClean="0"/>
              <a:t> </a:t>
            </a:r>
            <a:r>
              <a:rPr lang="en-US" cap="none" dirty="0" err="1" smtClean="0"/>
              <a:t>dụng</a:t>
            </a:r>
            <a:r>
              <a:rPr lang="en-US" cap="none" dirty="0" smtClean="0"/>
              <a:t> </a:t>
            </a:r>
            <a:r>
              <a:rPr lang="en-US" cap="none" dirty="0" err="1" smtClean="0"/>
              <a:t>splunk</a:t>
            </a:r>
            <a:r>
              <a:rPr lang="en-US" cap="none" dirty="0" smtClean="0"/>
              <a:t> </a:t>
            </a:r>
            <a:r>
              <a:rPr lang="en-US" cap="none" dirty="0" err="1" smtClean="0"/>
              <a:t>để</a:t>
            </a:r>
            <a:r>
              <a:rPr lang="en-US" cap="none" dirty="0" smtClean="0"/>
              <a:t> </a:t>
            </a:r>
            <a:r>
              <a:rPr lang="en-US" cap="none" dirty="0" err="1" smtClean="0"/>
              <a:t>tìm</a:t>
            </a:r>
            <a:r>
              <a:rPr lang="en-US" cap="none" dirty="0" smtClean="0"/>
              <a:t> </a:t>
            </a:r>
            <a:r>
              <a:rPr lang="en-US" cap="none" dirty="0" err="1" smtClean="0"/>
              <a:t>kiếm</a:t>
            </a:r>
            <a:r>
              <a:rPr lang="en-US" cap="none" dirty="0" smtClean="0"/>
              <a:t> </a:t>
            </a:r>
            <a:r>
              <a:rPr lang="en-US" cap="none" dirty="0" err="1" smtClean="0"/>
              <a:t>các</a:t>
            </a:r>
            <a:r>
              <a:rPr lang="en-US" cap="none" dirty="0" smtClean="0"/>
              <a:t> </a:t>
            </a:r>
            <a:r>
              <a:rPr lang="en-US" cap="none" dirty="0" err="1" smtClean="0"/>
              <a:t>dấu</a:t>
            </a:r>
            <a:r>
              <a:rPr lang="en-US" cap="none" dirty="0" smtClean="0"/>
              <a:t> </a:t>
            </a:r>
            <a:r>
              <a:rPr lang="en-US" cap="none" dirty="0" err="1" smtClean="0"/>
              <a:t>hiệu</a:t>
            </a:r>
            <a:r>
              <a:rPr lang="en-US" cap="none" dirty="0" smtClean="0"/>
              <a:t> </a:t>
            </a:r>
            <a:r>
              <a:rPr lang="en-US" cap="none" dirty="0" err="1" smtClean="0"/>
              <a:t>trinh</a:t>
            </a:r>
            <a:r>
              <a:rPr lang="en-US" cap="none" dirty="0" smtClean="0"/>
              <a:t> </a:t>
            </a:r>
            <a:r>
              <a:rPr lang="en-US" cap="none" dirty="0" err="1" smtClean="0"/>
              <a:t>sát</a:t>
            </a:r>
            <a:r>
              <a:rPr lang="en-US" cap="none" dirty="0" smtClean="0"/>
              <a:t> </a:t>
            </a:r>
            <a:r>
              <a:rPr lang="en-US" cap="none" dirty="0" err="1" smtClean="0"/>
              <a:t>là</a:t>
            </a:r>
            <a:r>
              <a:rPr lang="en-US" cap="none" dirty="0" smtClean="0"/>
              <a:t> </a:t>
            </a:r>
            <a:r>
              <a:rPr lang="en-US" cap="none" dirty="0" err="1" smtClean="0"/>
              <a:t>nỗ</a:t>
            </a:r>
            <a:r>
              <a:rPr lang="en-US" cap="none" dirty="0" smtClean="0"/>
              <a:t> </a:t>
            </a:r>
            <a:r>
              <a:rPr lang="en-US" cap="none" dirty="0" err="1" smtClean="0"/>
              <a:t>lực</a:t>
            </a:r>
            <a:r>
              <a:rPr lang="en-US" cap="none" dirty="0" smtClean="0"/>
              <a:t> </a:t>
            </a:r>
            <a:r>
              <a:rPr lang="en-US" cap="none" dirty="0" err="1" smtClean="0"/>
              <a:t>khám</a:t>
            </a:r>
            <a:r>
              <a:rPr lang="en-US" cap="none" dirty="0" smtClean="0"/>
              <a:t> </a:t>
            </a:r>
            <a:r>
              <a:rPr lang="en-US" cap="none" dirty="0" err="1" smtClean="0"/>
              <a:t>phá</a:t>
            </a:r>
            <a:r>
              <a:rPr lang="en-US" cap="none" dirty="0" smtClean="0"/>
              <a:t> </a:t>
            </a:r>
            <a:r>
              <a:rPr lang="en-US" cap="none" dirty="0" err="1" smtClean="0"/>
              <a:t>và</a:t>
            </a:r>
            <a:r>
              <a:rPr lang="en-US" cap="none" dirty="0" smtClean="0"/>
              <a:t> </a:t>
            </a:r>
            <a:r>
              <a:rPr lang="en-US" cap="none" dirty="0" err="1" smtClean="0"/>
              <a:t>thu</a:t>
            </a:r>
            <a:r>
              <a:rPr lang="en-US" cap="none" dirty="0" smtClean="0"/>
              <a:t> </a:t>
            </a:r>
            <a:r>
              <a:rPr lang="en-US" cap="none" dirty="0" err="1" smtClean="0"/>
              <a:t>thập</a:t>
            </a:r>
            <a:r>
              <a:rPr lang="en-US" cap="none" dirty="0" smtClean="0"/>
              <a:t> </a:t>
            </a:r>
            <a:r>
              <a:rPr lang="en-US" cap="none" dirty="0" err="1" smtClean="0"/>
              <a:t>thông</a:t>
            </a:r>
            <a:r>
              <a:rPr lang="en-US" cap="none" dirty="0" smtClean="0"/>
              <a:t> tin </a:t>
            </a:r>
            <a:r>
              <a:rPr lang="en-US" cap="none" dirty="0" err="1" smtClean="0"/>
              <a:t>về</a:t>
            </a:r>
            <a:r>
              <a:rPr lang="en-US" cap="none" dirty="0" smtClean="0"/>
              <a:t> </a:t>
            </a:r>
            <a:r>
              <a:rPr lang="en-US" cap="none" dirty="0" err="1" smtClean="0"/>
              <a:t>mục</a:t>
            </a:r>
            <a:r>
              <a:rPr lang="en-US" cap="none" dirty="0" smtClean="0"/>
              <a:t> </a:t>
            </a:r>
            <a:r>
              <a:rPr lang="en-US" cap="none" dirty="0" err="1" smtClean="0"/>
              <a:t>tiêu</a:t>
            </a:r>
            <a:r>
              <a:rPr lang="en-US" cap="none" dirty="0" smtClean="0"/>
              <a:t>. </a:t>
            </a:r>
            <a:endParaRPr lang="en-US" cap="none" dirty="0"/>
          </a:p>
        </p:txBody>
      </p:sp>
    </p:spTree>
    <p:extLst>
      <p:ext uri="{BB962C8B-B14F-4D97-AF65-F5344CB8AC3E}">
        <p14:creationId xmlns:p14="http://schemas.microsoft.com/office/powerpoint/2010/main" val="13795855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QUERY</a:t>
            </a:r>
            <a:endParaRPr lang="en-US" dirty="0"/>
          </a:p>
        </p:txBody>
      </p:sp>
      <p:sp>
        <p:nvSpPr>
          <p:cNvPr id="3" name="Content Placeholder 2"/>
          <p:cNvSpPr>
            <a:spLocks noGrp="1"/>
          </p:cNvSpPr>
          <p:nvPr>
            <p:ph idx="1"/>
          </p:nvPr>
        </p:nvSpPr>
        <p:spPr>
          <a:xfrm>
            <a:off x="581192" y="1780354"/>
            <a:ext cx="11029615" cy="1447296"/>
          </a:xfrm>
        </p:spPr>
        <p:txBody>
          <a:bodyPr>
            <a:normAutofit/>
          </a:bodyPr>
          <a:lstStyle/>
          <a:p>
            <a:r>
              <a:rPr lang="en-US" dirty="0"/>
              <a:t>Search Query: index=botsv1 </a:t>
            </a:r>
            <a:r>
              <a:rPr lang="en-US" b="1" dirty="0" smtClean="0"/>
              <a:t>imreallynotbatman.com</a:t>
            </a:r>
          </a:p>
          <a:p>
            <a:r>
              <a:rPr lang="en-US" dirty="0" err="1" smtClean="0"/>
              <a:t>Giải</a:t>
            </a:r>
            <a:r>
              <a:rPr lang="en-US" dirty="0" smtClean="0"/>
              <a:t> </a:t>
            </a:r>
            <a:r>
              <a:rPr lang="en-US" dirty="0" err="1" smtClean="0"/>
              <a:t>thích</a:t>
            </a:r>
            <a:r>
              <a:rPr lang="en-US" dirty="0"/>
              <a:t>: </a:t>
            </a:r>
            <a:r>
              <a:rPr lang="en-US" dirty="0" err="1"/>
              <a:t>Chúng</a:t>
            </a:r>
            <a:r>
              <a:rPr lang="en-US" dirty="0"/>
              <a:t> </a:t>
            </a:r>
            <a:r>
              <a:rPr lang="en-US" dirty="0" smtClean="0"/>
              <a:t>ta </a:t>
            </a:r>
            <a:r>
              <a:rPr lang="en-US" dirty="0" err="1"/>
              <a:t>sẽ</a:t>
            </a:r>
            <a:r>
              <a:rPr lang="en-US" dirty="0"/>
              <a:t> </a:t>
            </a:r>
            <a:r>
              <a:rPr lang="en-US" dirty="0" err="1"/>
              <a:t>tìm</a:t>
            </a:r>
            <a:r>
              <a:rPr lang="en-US" dirty="0"/>
              <a:t> </a:t>
            </a:r>
            <a:r>
              <a:rPr lang="en-US" dirty="0" err="1"/>
              <a:t>kiếm</a:t>
            </a:r>
            <a:r>
              <a:rPr lang="en-US" dirty="0"/>
              <a:t> </a:t>
            </a:r>
            <a:r>
              <a:rPr lang="en-US" dirty="0" err="1"/>
              <a:t>các</a:t>
            </a:r>
            <a:r>
              <a:rPr lang="en-US" dirty="0"/>
              <a:t> </a:t>
            </a:r>
            <a:r>
              <a:rPr lang="en-US" dirty="0" err="1"/>
              <a:t>bản</a:t>
            </a:r>
            <a:r>
              <a:rPr lang="en-US" dirty="0"/>
              <a:t> </a:t>
            </a:r>
            <a:r>
              <a:rPr lang="en-US" dirty="0" err="1"/>
              <a:t>ghi</a:t>
            </a:r>
            <a:r>
              <a:rPr lang="en-US" dirty="0"/>
              <a:t> </a:t>
            </a:r>
            <a:r>
              <a:rPr lang="en-US" dirty="0" err="1"/>
              <a:t>sự</a:t>
            </a:r>
            <a:r>
              <a:rPr lang="en-US" dirty="0"/>
              <a:t> </a:t>
            </a:r>
            <a:r>
              <a:rPr lang="en-US" dirty="0" err="1"/>
              <a:t>kiện</a:t>
            </a:r>
            <a:r>
              <a:rPr lang="en-US" dirty="0"/>
              <a:t> </a:t>
            </a:r>
            <a:r>
              <a:rPr lang="en-US" dirty="0" err="1"/>
              <a:t>trong</a:t>
            </a:r>
            <a:r>
              <a:rPr lang="en-US" dirty="0"/>
              <a:t> </a:t>
            </a:r>
            <a:r>
              <a:rPr lang="en-US" dirty="0" err="1"/>
              <a:t>chỉ</a:t>
            </a:r>
            <a:r>
              <a:rPr lang="en-US" dirty="0"/>
              <a:t> </a:t>
            </a:r>
            <a:r>
              <a:rPr lang="en-US" dirty="0" err="1"/>
              <a:t>mục</a:t>
            </a:r>
            <a:r>
              <a:rPr lang="en-US" dirty="0"/>
              <a:t> "botsv1" </a:t>
            </a:r>
            <a:r>
              <a:rPr lang="en-US" dirty="0" err="1"/>
              <a:t>có</a:t>
            </a:r>
            <a:r>
              <a:rPr lang="en-US" dirty="0"/>
              <a:t> </a:t>
            </a:r>
            <a:r>
              <a:rPr lang="en-US" dirty="0" err="1"/>
              <a:t>chứa</a:t>
            </a:r>
            <a:r>
              <a:rPr lang="en-US" dirty="0"/>
              <a:t> </a:t>
            </a:r>
            <a:r>
              <a:rPr lang="en-US" dirty="0" err="1"/>
              <a:t>thuật</a:t>
            </a:r>
            <a:r>
              <a:rPr lang="en-US" dirty="0"/>
              <a:t> </a:t>
            </a:r>
            <a:r>
              <a:rPr lang="en-US" dirty="0" err="1"/>
              <a:t>ngữ</a:t>
            </a:r>
            <a:r>
              <a:rPr lang="en-US" dirty="0"/>
              <a:t> </a:t>
            </a:r>
            <a:r>
              <a:rPr lang="en-US" b="1" dirty="0"/>
              <a:t>imreallynotbatman.com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26" y="2824951"/>
            <a:ext cx="8430974" cy="4033049"/>
          </a:xfrm>
          <a:prstGeom prst="rect">
            <a:avLst/>
          </a:prstGeom>
        </p:spPr>
      </p:pic>
    </p:spTree>
    <p:extLst>
      <p:ext uri="{BB962C8B-B14F-4D97-AF65-F5344CB8AC3E}">
        <p14:creationId xmlns:p14="http://schemas.microsoft.com/office/powerpoint/2010/main" val="978434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QUERY</a:t>
            </a:r>
          </a:p>
        </p:txBody>
      </p:sp>
      <p:sp>
        <p:nvSpPr>
          <p:cNvPr id="3" name="Content Placeholder 2"/>
          <p:cNvSpPr>
            <a:spLocks noGrp="1"/>
          </p:cNvSpPr>
          <p:nvPr>
            <p:ph idx="1"/>
          </p:nvPr>
        </p:nvSpPr>
        <p:spPr>
          <a:xfrm>
            <a:off x="581192" y="2180497"/>
            <a:ext cx="11029615" cy="1870720"/>
          </a:xfrm>
        </p:spPr>
        <p:txBody>
          <a:bodyPr/>
          <a:lstStyle/>
          <a:p>
            <a:r>
              <a:rPr lang="vi-VN" dirty="0"/>
              <a:t>Nhiệm vụ đầu tiên của chúng tôi là xác định địa chỉ IP đang cố thực hiện hoạt động do thám trên máy chủ web của chúng tôi. </a:t>
            </a:r>
            <a:endParaRPr lang="en-US" dirty="0" smtClean="0"/>
          </a:p>
          <a:p>
            <a:r>
              <a:rPr lang="vi-VN" dirty="0" smtClean="0"/>
              <a:t>Rõ </a:t>
            </a:r>
            <a:r>
              <a:rPr lang="vi-VN" dirty="0"/>
              <a:t>ràng là nhìn vào lưu lượng truy cập web vào mạng. Chúng </a:t>
            </a:r>
            <a:r>
              <a:rPr lang="vi-VN" dirty="0" smtClean="0"/>
              <a:t>t</a:t>
            </a:r>
            <a:r>
              <a:rPr lang="en-US" dirty="0"/>
              <a:t>a</a:t>
            </a:r>
            <a:r>
              <a:rPr lang="vi-VN" dirty="0" smtClean="0"/>
              <a:t> </a:t>
            </a:r>
            <a:r>
              <a:rPr lang="vi-VN" dirty="0"/>
              <a:t>có thể bắt đầu xem xét bất kỳ nhật ký nào được đề cập ở trên</a:t>
            </a:r>
            <a:r>
              <a:rPr lang="vi-VN" dirty="0" smtClean="0"/>
              <a:t>.</a:t>
            </a:r>
            <a:endParaRPr lang="en-US" dirty="0" smtClean="0"/>
          </a:p>
          <a:p>
            <a:r>
              <a:rPr lang="en-US" dirty="0"/>
              <a:t>Search Query: </a:t>
            </a:r>
            <a:r>
              <a:rPr lang="en-US" b="1" dirty="0">
                <a:solidFill>
                  <a:srgbClr val="FF0000"/>
                </a:solidFill>
              </a:rPr>
              <a:t>index=botsv1 imreallynotbatman.com </a:t>
            </a:r>
            <a:r>
              <a:rPr lang="en-US" b="1" dirty="0" err="1">
                <a:solidFill>
                  <a:srgbClr val="FF0000"/>
                </a:solidFill>
              </a:rPr>
              <a:t>sourcetype</a:t>
            </a:r>
            <a:r>
              <a:rPr lang="en-US" b="1" dirty="0">
                <a:solidFill>
                  <a:srgbClr val="FF0000"/>
                </a:solidFill>
              </a:rPr>
              <a:t>=</a:t>
            </a:r>
            <a:r>
              <a:rPr lang="en-US" b="1" dirty="0" err="1">
                <a:solidFill>
                  <a:srgbClr val="FF0000"/>
                </a:solidFill>
              </a:rPr>
              <a:t>stream:http</a:t>
            </a:r>
            <a:endParaRPr lang="en-US" b="1" dirty="0">
              <a:solidFill>
                <a:srgbClr val="FF0000"/>
              </a:solidFill>
            </a:endParaRPr>
          </a:p>
        </p:txBody>
      </p:sp>
    </p:spTree>
    <p:extLst>
      <p:ext uri="{BB962C8B-B14F-4D97-AF65-F5344CB8AC3E}">
        <p14:creationId xmlns:p14="http://schemas.microsoft.com/office/powerpoint/2010/main" val="7971290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QUERY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677" y="1884499"/>
            <a:ext cx="7856535" cy="4939468"/>
          </a:xfrm>
        </p:spPr>
      </p:pic>
    </p:spTree>
    <p:extLst>
      <p:ext uri="{BB962C8B-B14F-4D97-AF65-F5344CB8AC3E}">
        <p14:creationId xmlns:p14="http://schemas.microsoft.com/office/powerpoint/2010/main" val="41570679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query</a:t>
            </a:r>
            <a:endParaRPr lang="en-US" dirty="0"/>
          </a:p>
        </p:txBody>
      </p:sp>
      <p:sp>
        <p:nvSpPr>
          <p:cNvPr id="3" name="Content Placeholder 2"/>
          <p:cNvSpPr>
            <a:spLocks noGrp="1"/>
          </p:cNvSpPr>
          <p:nvPr>
            <p:ph idx="1"/>
          </p:nvPr>
        </p:nvSpPr>
        <p:spPr/>
        <p:txBody>
          <a:bodyPr>
            <a:normAutofit/>
          </a:bodyPr>
          <a:lstStyle/>
          <a:p>
            <a:r>
              <a:rPr lang="vi-VN" sz="2000" dirty="0">
                <a:solidFill>
                  <a:srgbClr val="FF0000"/>
                </a:solidFill>
              </a:rPr>
              <a:t>Lưu ý: </a:t>
            </a:r>
            <a:r>
              <a:rPr lang="en-US" sz="2000" dirty="0"/>
              <a:t>N</a:t>
            </a:r>
            <a:r>
              <a:rPr lang="vi-VN" sz="2000" dirty="0" smtClean="0"/>
              <a:t>ếu </a:t>
            </a:r>
            <a:r>
              <a:rPr lang="en-US" sz="2000" dirty="0" err="1" smtClean="0"/>
              <a:t>chúng</a:t>
            </a:r>
            <a:r>
              <a:rPr lang="en-US" sz="2000" dirty="0" smtClean="0"/>
              <a:t> ta</a:t>
            </a:r>
            <a:r>
              <a:rPr lang="vi-VN" sz="2000" dirty="0" smtClean="0"/>
              <a:t> </a:t>
            </a:r>
            <a:r>
              <a:rPr lang="vi-VN" sz="2000" dirty="0"/>
              <a:t>không tìm thấy </a:t>
            </a:r>
            <a:r>
              <a:rPr lang="en-US" sz="2000" dirty="0" smtClean="0"/>
              <a:t>field</a:t>
            </a:r>
            <a:r>
              <a:rPr lang="vi-VN" sz="2000" dirty="0" smtClean="0"/>
              <a:t>, </a:t>
            </a:r>
            <a:r>
              <a:rPr lang="vi-VN" sz="2000" dirty="0"/>
              <a:t>hãy tiếp tục cuộn trong bảng điều khiển bên trái. Khi bạn bấm vào một trường, nó sẽ chứa tất cả các giá trị mà nó tìm thấy trong nhật ký.Cho đến nay, chúng tôi đã tìm thấy hai IP trong trường src_ip 40.80.148.42 và 23.22.63.114. </a:t>
            </a:r>
            <a:endParaRPr lang="en-US" sz="2000" dirty="0" smtClean="0"/>
          </a:p>
          <a:p>
            <a:r>
              <a:rPr lang="vi-VN" sz="2000" dirty="0" smtClean="0"/>
              <a:t>Nếu </a:t>
            </a:r>
            <a:r>
              <a:rPr lang="vi-VN" sz="2000" dirty="0"/>
              <a:t>bạn muốn xác nhận thêm, hãy nhấp vào từng IP một, nó sẽ được thêm vào truy vấn tìm kiếm và xem nhật ký, bạn sẽ tìm thấy câu trả lời.</a:t>
            </a:r>
            <a:endParaRPr lang="en-US" sz="2000" dirty="0"/>
          </a:p>
        </p:txBody>
      </p:sp>
    </p:spTree>
    <p:extLst>
      <p:ext uri="{BB962C8B-B14F-4D97-AF65-F5344CB8AC3E}">
        <p14:creationId xmlns:p14="http://schemas.microsoft.com/office/powerpoint/2010/main" val="18290175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GIỚI THIỆU VỀ SPLUNK</a:t>
            </a:r>
          </a:p>
        </p:txBody>
      </p:sp>
      <p:sp>
        <p:nvSpPr>
          <p:cNvPr id="3" name="Content Placeholder 2"/>
          <p:cNvSpPr>
            <a:spLocks noGrp="1"/>
          </p:cNvSpPr>
          <p:nvPr>
            <p:ph idx="1"/>
          </p:nvPr>
        </p:nvSpPr>
        <p:spPr>
          <a:xfrm>
            <a:off x="581192" y="2023050"/>
            <a:ext cx="11029615" cy="4099191"/>
          </a:xfrm>
        </p:spPr>
        <p:txBody>
          <a:bodyPr>
            <a:normAutofit/>
          </a:bodyPr>
          <a:lstStyle/>
          <a:p>
            <a:r>
              <a:rPr lang="vi-VN" sz="2000" dirty="0" smtClean="0"/>
              <a:t>Xử </a:t>
            </a:r>
            <a:r>
              <a:rPr lang="vi-VN" sz="2000" dirty="0"/>
              <a:t>lý sự cố bằng </a:t>
            </a:r>
            <a:r>
              <a:rPr lang="vi-VN" sz="2000" dirty="0" smtClean="0"/>
              <a:t>Splunk</a:t>
            </a:r>
            <a:r>
              <a:rPr lang="en-US" sz="2000" dirty="0" smtClean="0"/>
              <a:t>, s</a:t>
            </a:r>
            <a:r>
              <a:rPr lang="vi-VN" sz="2000" dirty="0" smtClean="0"/>
              <a:t>ự </a:t>
            </a:r>
            <a:r>
              <a:rPr lang="en-US" sz="2000" dirty="0" err="1" smtClean="0"/>
              <a:t>lý</a:t>
            </a:r>
            <a:r>
              <a:rPr lang="en-US" sz="2000" dirty="0" smtClean="0"/>
              <a:t> </a:t>
            </a:r>
            <a:r>
              <a:rPr lang="en-US" sz="2000" dirty="0" err="1" smtClean="0"/>
              <a:t>sự</a:t>
            </a:r>
            <a:r>
              <a:rPr lang="en-US" sz="2000" dirty="0" smtClean="0"/>
              <a:t> </a:t>
            </a:r>
            <a:r>
              <a:rPr lang="vi-VN" sz="2000" dirty="0" smtClean="0"/>
              <a:t>cố </a:t>
            </a:r>
            <a:r>
              <a:rPr lang="vi-VN" sz="2000" dirty="0"/>
              <a:t>từ góc độ bảo mật là "Bất kỳ sự kiện hoặc hành động nào có hậu quả tiêu cực đối với bảo mật của người dùng/máy tính hoặc tổ chức đều được coi là sự cố bảo mật." Dưới đây là một số sự kiện sẽ ảnh hưởng tiêu cực đến môi trường khi chúng xảy ra</a:t>
            </a:r>
            <a:r>
              <a:rPr lang="vi-VN" sz="2000" dirty="0" smtClean="0"/>
              <a:t>:</a:t>
            </a:r>
            <a:endParaRPr lang="en-US" sz="2000" dirty="0" smtClean="0"/>
          </a:p>
          <a:p>
            <a:pPr lvl="1">
              <a:buFont typeface="Wingdings" panose="05000000000000000000" pitchFamily="2" charset="2"/>
              <a:buChar char="Ø"/>
            </a:pPr>
            <a:r>
              <a:rPr lang="vi-VN" sz="1800" dirty="0"/>
              <a:t>Làm sập hệ </a:t>
            </a:r>
            <a:r>
              <a:rPr lang="vi-VN" sz="1800" dirty="0" smtClean="0"/>
              <a:t>thống</a:t>
            </a:r>
            <a:endParaRPr lang="en-US" sz="1800" dirty="0" smtClean="0"/>
          </a:p>
          <a:p>
            <a:pPr lvl="1">
              <a:buFont typeface="Wingdings" panose="05000000000000000000" pitchFamily="2" charset="2"/>
              <a:buChar char="Ø"/>
            </a:pPr>
            <a:r>
              <a:rPr lang="vi-VN" sz="1800" dirty="0" smtClean="0"/>
              <a:t>Thực </a:t>
            </a:r>
            <a:r>
              <a:rPr lang="vi-VN" sz="1800" dirty="0"/>
              <a:t>hiện một chương trình không mong </a:t>
            </a:r>
            <a:r>
              <a:rPr lang="vi-VN" sz="1800" dirty="0" smtClean="0"/>
              <a:t>muốn</a:t>
            </a:r>
            <a:endParaRPr lang="en-US" sz="1800" dirty="0" smtClean="0"/>
          </a:p>
          <a:p>
            <a:pPr lvl="1">
              <a:buFont typeface="Wingdings" panose="05000000000000000000" pitchFamily="2" charset="2"/>
              <a:buChar char="Ø"/>
            </a:pPr>
            <a:r>
              <a:rPr lang="vi-VN" sz="1800" dirty="0" smtClean="0"/>
              <a:t>Truy </a:t>
            </a:r>
            <a:r>
              <a:rPr lang="vi-VN" sz="1800" dirty="0"/>
              <a:t>cập thông tin nhạy cảm từ người dùng trái </a:t>
            </a:r>
            <a:r>
              <a:rPr lang="vi-VN" sz="1800" dirty="0" smtClean="0"/>
              <a:t>phép</a:t>
            </a:r>
            <a:endParaRPr lang="en-US" sz="1800" dirty="0" smtClean="0"/>
          </a:p>
          <a:p>
            <a:pPr lvl="1">
              <a:buFont typeface="Wingdings" panose="05000000000000000000" pitchFamily="2" charset="2"/>
              <a:buChar char="Ø"/>
            </a:pPr>
            <a:r>
              <a:rPr lang="vi-VN" sz="1800" dirty="0" smtClean="0"/>
              <a:t>Một </a:t>
            </a:r>
            <a:r>
              <a:rPr lang="vi-VN" sz="1800" dirty="0"/>
              <a:t>trang web bị kẻ tấn công </a:t>
            </a:r>
            <a:r>
              <a:rPr lang="vi-VN" sz="1800" dirty="0" smtClean="0"/>
              <a:t>deface</a:t>
            </a:r>
            <a:endParaRPr lang="en-US" sz="1800" dirty="0" smtClean="0"/>
          </a:p>
          <a:p>
            <a:pPr lvl="1">
              <a:buFont typeface="Wingdings" panose="05000000000000000000" pitchFamily="2" charset="2"/>
              <a:buChar char="Ø"/>
            </a:pPr>
            <a:r>
              <a:rPr lang="vi-VN" sz="1800" dirty="0" smtClean="0"/>
              <a:t>Việc </a:t>
            </a:r>
            <a:r>
              <a:rPr lang="vi-VN" sz="1800" dirty="0"/>
              <a:t>sử dụng thiết bị USB khi có hạn chế sử dụng là vi phạm chính sách của công ty</a:t>
            </a:r>
            <a:endParaRPr lang="en-US" sz="1800" dirty="0"/>
          </a:p>
        </p:txBody>
      </p:sp>
    </p:spTree>
    <p:extLst>
      <p:ext uri="{BB962C8B-B14F-4D97-AF65-F5344CB8AC3E}">
        <p14:creationId xmlns:p14="http://schemas.microsoft.com/office/powerpoint/2010/main" val="978976145"/>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query</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967" y="1836052"/>
            <a:ext cx="11317120" cy="5021948"/>
          </a:xfrm>
        </p:spPr>
      </p:pic>
    </p:spTree>
    <p:extLst>
      <p:ext uri="{BB962C8B-B14F-4D97-AF65-F5344CB8AC3E}">
        <p14:creationId xmlns:p14="http://schemas.microsoft.com/office/powerpoint/2010/main" val="41975250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TÌM KIẾM IP NÀO ĐANG THỰC HIỆN SCAN</a:t>
            </a:r>
            <a:endParaRPr lang="en-US" dirty="0"/>
          </a:p>
        </p:txBody>
      </p:sp>
      <p:sp>
        <p:nvSpPr>
          <p:cNvPr id="3" name="Content Placeholder 2"/>
          <p:cNvSpPr>
            <a:spLocks noGrp="1"/>
          </p:cNvSpPr>
          <p:nvPr>
            <p:ph idx="1"/>
          </p:nvPr>
        </p:nvSpPr>
        <p:spPr>
          <a:xfrm>
            <a:off x="454023" y="1647132"/>
            <a:ext cx="11029615" cy="2258750"/>
          </a:xfrm>
        </p:spPr>
        <p:txBody>
          <a:bodyPr/>
          <a:lstStyle/>
          <a:p>
            <a:r>
              <a:rPr lang="en-US" dirty="0" err="1" smtClean="0"/>
              <a:t>Thực</a:t>
            </a:r>
            <a:r>
              <a:rPr lang="en-US" dirty="0" smtClean="0"/>
              <a:t> </a:t>
            </a:r>
            <a:r>
              <a:rPr lang="en-US" dirty="0" err="1" smtClean="0"/>
              <a:t>hiện</a:t>
            </a:r>
            <a:r>
              <a:rPr lang="en-US" dirty="0" smtClean="0"/>
              <a:t> </a:t>
            </a:r>
            <a:r>
              <a:rPr lang="en-US" dirty="0" err="1" smtClean="0"/>
              <a:t>tìm</a:t>
            </a:r>
            <a:r>
              <a:rPr lang="en-US" dirty="0" smtClean="0"/>
              <a:t> </a:t>
            </a:r>
            <a:r>
              <a:rPr lang="en-US" dirty="0" err="1" smtClean="0"/>
              <a:t>kiếm</a:t>
            </a:r>
            <a:r>
              <a:rPr lang="en-US" dirty="0" smtClean="0"/>
              <a:t> </a:t>
            </a:r>
            <a:r>
              <a:rPr lang="en-US" dirty="0" err="1" smtClean="0"/>
              <a:t>sâu</a:t>
            </a:r>
            <a:r>
              <a:rPr lang="en-US" dirty="0" smtClean="0"/>
              <a:t> </a:t>
            </a:r>
            <a:r>
              <a:rPr lang="vi-VN" dirty="0" smtClean="0"/>
              <a:t>hơn </a:t>
            </a:r>
            <a:r>
              <a:rPr lang="vi-VN" dirty="0"/>
              <a:t>vào các </a:t>
            </a:r>
            <a:r>
              <a:rPr lang="vi-VN" dirty="0" smtClean="0"/>
              <a:t>weblog</a:t>
            </a:r>
            <a:r>
              <a:rPr lang="en-US" dirty="0" smtClean="0"/>
              <a:t>, </a:t>
            </a:r>
            <a:r>
              <a:rPr lang="vi-VN" dirty="0" smtClean="0"/>
              <a:t>xem </a:t>
            </a:r>
            <a:r>
              <a:rPr lang="vi-VN" dirty="0"/>
              <a:t>nhật ký suricata </a:t>
            </a:r>
            <a:r>
              <a:rPr lang="vi-VN" dirty="0" smtClean="0"/>
              <a:t>và</a:t>
            </a:r>
            <a:r>
              <a:rPr lang="en-US" dirty="0" smtClean="0"/>
              <a:t> </a:t>
            </a:r>
            <a:r>
              <a:rPr lang="en-US" dirty="0" err="1" smtClean="0"/>
              <a:t>kiểm</a:t>
            </a:r>
            <a:r>
              <a:rPr lang="en-US" dirty="0" smtClean="0"/>
              <a:t> </a:t>
            </a:r>
            <a:r>
              <a:rPr lang="en-US" dirty="0" err="1" smtClean="0"/>
              <a:t>tra</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liệu</a:t>
            </a:r>
            <a:r>
              <a:rPr lang="en-US" dirty="0" smtClean="0"/>
              <a:t> </a:t>
            </a:r>
            <a:r>
              <a:rPr lang="en-US" dirty="0" err="1" smtClean="0"/>
              <a:t>có</a:t>
            </a:r>
            <a:r>
              <a:rPr lang="en-US" dirty="0" smtClean="0"/>
              <a:t> </a:t>
            </a:r>
            <a:r>
              <a:rPr lang="en-US" dirty="0" err="1" smtClean="0"/>
              <a:t>các</a:t>
            </a:r>
            <a:r>
              <a:rPr lang="en-US" dirty="0" smtClean="0"/>
              <a:t> rules </a:t>
            </a:r>
            <a:r>
              <a:rPr lang="en-US" dirty="0" err="1" smtClean="0"/>
              <a:t>nào</a:t>
            </a:r>
            <a:r>
              <a:rPr lang="en-US" dirty="0" smtClean="0"/>
              <a:t> </a:t>
            </a:r>
            <a:r>
              <a:rPr lang="en-US" dirty="0" err="1" smtClean="0"/>
              <a:t>được</a:t>
            </a:r>
            <a:r>
              <a:rPr lang="en-US" dirty="0" smtClean="0"/>
              <a:t> </a:t>
            </a:r>
            <a:r>
              <a:rPr lang="en-US" dirty="0" err="1" smtClean="0"/>
              <a:t>kích</a:t>
            </a:r>
            <a:r>
              <a:rPr lang="en-US" dirty="0" smtClean="0"/>
              <a:t> </a:t>
            </a:r>
            <a:r>
              <a:rPr lang="en-US" dirty="0" err="1" smtClean="0"/>
              <a:t>hoạt</a:t>
            </a:r>
            <a:r>
              <a:rPr lang="en-US" dirty="0" smtClean="0"/>
              <a:t> hay </a:t>
            </a:r>
            <a:r>
              <a:rPr lang="en-US" dirty="0" err="1" smtClean="0"/>
              <a:t>không</a:t>
            </a:r>
            <a:r>
              <a:rPr lang="vi-VN" dirty="0" smtClean="0"/>
              <a:t>.</a:t>
            </a:r>
            <a:endParaRPr lang="en-US" dirty="0" smtClean="0"/>
          </a:p>
          <a:p>
            <a:r>
              <a:rPr lang="en-US" b="1" dirty="0"/>
              <a:t>Search Query: </a:t>
            </a:r>
            <a:r>
              <a:rPr lang="en-US" dirty="0">
                <a:solidFill>
                  <a:srgbClr val="FF0000"/>
                </a:solidFill>
              </a:rPr>
              <a:t>index=botsv1 imreallynotbatman.com </a:t>
            </a:r>
            <a:r>
              <a:rPr lang="en-US" dirty="0" err="1">
                <a:solidFill>
                  <a:srgbClr val="FF0000"/>
                </a:solidFill>
              </a:rPr>
              <a:t>src</a:t>
            </a:r>
            <a:r>
              <a:rPr lang="en-US" dirty="0">
                <a:solidFill>
                  <a:srgbClr val="FF0000"/>
                </a:solidFill>
              </a:rPr>
              <a:t>=40.80.148.42 </a:t>
            </a:r>
            <a:r>
              <a:rPr lang="en-US" dirty="0" err="1">
                <a:solidFill>
                  <a:srgbClr val="FF0000"/>
                </a:solidFill>
              </a:rPr>
              <a:t>sourcetype</a:t>
            </a:r>
            <a:r>
              <a:rPr lang="en-US" dirty="0">
                <a:solidFill>
                  <a:srgbClr val="FF0000"/>
                </a:solidFill>
              </a:rPr>
              <a:t>=</a:t>
            </a:r>
            <a:r>
              <a:rPr lang="en-US" dirty="0" err="1">
                <a:solidFill>
                  <a:srgbClr val="FF0000"/>
                </a:solidFill>
              </a:rPr>
              <a:t>suricata</a:t>
            </a:r>
            <a:endParaRPr lang="en-US" dirty="0">
              <a:solidFill>
                <a:srgbClr val="FF0000"/>
              </a:solidFill>
            </a:endParaRPr>
          </a:p>
          <a:p>
            <a:endParaRPr lang="en-US" dirty="0" smtClean="0"/>
          </a:p>
          <a:p>
            <a:endParaRPr lang="en-US" dirty="0"/>
          </a:p>
        </p:txBody>
      </p:sp>
      <p:pic>
        <p:nvPicPr>
          <p:cNvPr id="7" name="Picture 6"/>
          <p:cNvPicPr>
            <a:picLocks noChangeAspect="1"/>
          </p:cNvPicPr>
          <p:nvPr/>
        </p:nvPicPr>
        <p:blipFill>
          <a:blip r:embed="rId2"/>
          <a:stretch>
            <a:fillRect/>
          </a:stretch>
        </p:blipFill>
        <p:spPr>
          <a:xfrm>
            <a:off x="4905867" y="2868281"/>
            <a:ext cx="7152101" cy="3989719"/>
          </a:xfrm>
          <a:prstGeom prst="rect">
            <a:avLst/>
          </a:prstGeom>
        </p:spPr>
      </p:pic>
    </p:spTree>
    <p:extLst>
      <p:ext uri="{BB962C8B-B14F-4D97-AF65-F5344CB8AC3E}">
        <p14:creationId xmlns:p14="http://schemas.microsoft.com/office/powerpoint/2010/main" val="2051381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Điều</a:t>
            </a:r>
            <a:r>
              <a:rPr lang="en-US" dirty="0"/>
              <a:t> </a:t>
            </a:r>
            <a:r>
              <a:rPr lang="en-US" dirty="0" err="1"/>
              <a:t>tra</a:t>
            </a:r>
            <a:r>
              <a:rPr lang="en-US" dirty="0"/>
              <a:t> </a:t>
            </a:r>
            <a:r>
              <a:rPr lang="en-US" dirty="0" err="1"/>
              <a:t>phân</a:t>
            </a:r>
            <a:r>
              <a:rPr lang="en-US" dirty="0"/>
              <a:t> </a:t>
            </a:r>
            <a:r>
              <a:rPr lang="en-US" dirty="0" err="1"/>
              <a:t>tích</a:t>
            </a:r>
            <a:r>
              <a:rPr lang="en-US" dirty="0"/>
              <a:t> </a:t>
            </a:r>
            <a:r>
              <a:rPr lang="en-US" dirty="0" err="1"/>
              <a:t>tình</a:t>
            </a:r>
            <a:r>
              <a:rPr lang="en-US" dirty="0"/>
              <a:t> </a:t>
            </a:r>
            <a:r>
              <a:rPr lang="en-US" dirty="0" err="1"/>
              <a:t>huống</a:t>
            </a:r>
            <a:r>
              <a:rPr lang="en-US" dirty="0"/>
              <a:t> </a:t>
            </a:r>
            <a:r>
              <a:rPr lang="en-US" dirty="0" err="1"/>
              <a:t>tấn</a:t>
            </a:r>
            <a:r>
              <a:rPr lang="en-US" dirty="0"/>
              <a:t> </a:t>
            </a:r>
            <a:r>
              <a:rPr lang="en-US" dirty="0" err="1"/>
              <a:t>công</a:t>
            </a:r>
            <a:r>
              <a:rPr lang="en-US" dirty="0"/>
              <a:t> Exploit </a:t>
            </a:r>
          </a:p>
        </p:txBody>
      </p:sp>
      <p:sp>
        <p:nvSpPr>
          <p:cNvPr id="3" name="Text Placeholder 2"/>
          <p:cNvSpPr>
            <a:spLocks noGrp="1"/>
          </p:cNvSpPr>
          <p:nvPr>
            <p:ph type="body" idx="1"/>
          </p:nvPr>
        </p:nvSpPr>
        <p:spPr/>
        <p:txBody>
          <a:bodyPr>
            <a:normAutofit/>
          </a:bodyPr>
          <a:lstStyle/>
          <a:p>
            <a:r>
              <a:rPr lang="en-US" cap="none" dirty="0" err="1"/>
              <a:t>S</a:t>
            </a:r>
            <a:r>
              <a:rPr lang="en-US" cap="none" dirty="0" err="1" smtClean="0"/>
              <a:t>ử</a:t>
            </a:r>
            <a:r>
              <a:rPr lang="en-US" cap="none" dirty="0" smtClean="0"/>
              <a:t> </a:t>
            </a:r>
            <a:r>
              <a:rPr lang="en-US" cap="none" dirty="0" err="1" smtClean="0"/>
              <a:t>dụng</a:t>
            </a:r>
            <a:r>
              <a:rPr lang="en-US" cap="none" dirty="0" smtClean="0"/>
              <a:t> </a:t>
            </a:r>
            <a:r>
              <a:rPr lang="en-US" cap="none" dirty="0" err="1" smtClean="0"/>
              <a:t>splunk</a:t>
            </a:r>
            <a:r>
              <a:rPr lang="en-US" cap="none" dirty="0" smtClean="0"/>
              <a:t> </a:t>
            </a:r>
            <a:r>
              <a:rPr lang="en-US" cap="none" dirty="0" err="1" smtClean="0"/>
              <a:t>để</a:t>
            </a:r>
            <a:r>
              <a:rPr lang="en-US" cap="none" dirty="0" smtClean="0"/>
              <a:t> </a:t>
            </a:r>
            <a:r>
              <a:rPr lang="en-US" cap="none" dirty="0" err="1" smtClean="0"/>
              <a:t>xem</a:t>
            </a:r>
            <a:r>
              <a:rPr lang="en-US" cap="none" dirty="0" smtClean="0"/>
              <a:t> </a:t>
            </a:r>
            <a:r>
              <a:rPr lang="en-US" cap="none" dirty="0" err="1" smtClean="0"/>
              <a:t>xét</a:t>
            </a:r>
            <a:r>
              <a:rPr lang="en-US" cap="none" dirty="0" smtClean="0"/>
              <a:t> </a:t>
            </a:r>
            <a:r>
              <a:rPr lang="en-US" cap="none" dirty="0" err="1" smtClean="0"/>
              <a:t>nỗ</a:t>
            </a:r>
            <a:r>
              <a:rPr lang="en-US" cap="none" dirty="0" smtClean="0"/>
              <a:t> </a:t>
            </a:r>
            <a:r>
              <a:rPr lang="en-US" cap="none" dirty="0" err="1" smtClean="0"/>
              <a:t>lực</a:t>
            </a:r>
            <a:r>
              <a:rPr lang="en-US" cap="none" dirty="0" smtClean="0"/>
              <a:t> </a:t>
            </a:r>
            <a:r>
              <a:rPr lang="en-US" cap="none" dirty="0" err="1" smtClean="0"/>
              <a:t>khai</a:t>
            </a:r>
            <a:r>
              <a:rPr lang="en-US" cap="none" dirty="0" smtClean="0"/>
              <a:t> </a:t>
            </a:r>
            <a:r>
              <a:rPr lang="en-US" cap="none" dirty="0" err="1" smtClean="0"/>
              <a:t>thác</a:t>
            </a:r>
            <a:r>
              <a:rPr lang="en-US" cap="none" dirty="0" smtClean="0"/>
              <a:t> </a:t>
            </a:r>
            <a:r>
              <a:rPr lang="en-US" cap="none" dirty="0" err="1" smtClean="0"/>
              <a:t>tiềm</a:t>
            </a:r>
            <a:r>
              <a:rPr lang="en-US" cap="none" dirty="0" smtClean="0"/>
              <a:t> </a:t>
            </a:r>
            <a:r>
              <a:rPr lang="en-US" cap="none" dirty="0" err="1" smtClean="0"/>
              <a:t>ẩn</a:t>
            </a:r>
            <a:r>
              <a:rPr lang="en-US" cap="none" dirty="0" smtClean="0"/>
              <a:t> </a:t>
            </a:r>
            <a:r>
              <a:rPr lang="en-US" cap="none" dirty="0" err="1" smtClean="0"/>
              <a:t>từ</a:t>
            </a:r>
            <a:r>
              <a:rPr lang="en-US" cap="none" dirty="0" smtClean="0"/>
              <a:t> </a:t>
            </a:r>
            <a:r>
              <a:rPr lang="en-US" cap="none" dirty="0" err="1" smtClean="0"/>
              <a:t>kẻ</a:t>
            </a:r>
            <a:r>
              <a:rPr lang="en-US" cap="none" dirty="0" smtClean="0"/>
              <a:t> </a:t>
            </a:r>
            <a:r>
              <a:rPr lang="en-US" cap="none" dirty="0" err="1" smtClean="0"/>
              <a:t>tấn</a:t>
            </a:r>
            <a:r>
              <a:rPr lang="en-US" cap="none" dirty="0" smtClean="0"/>
              <a:t> </a:t>
            </a:r>
            <a:r>
              <a:rPr lang="en-US" cap="none" dirty="0" err="1" smtClean="0"/>
              <a:t>công</a:t>
            </a:r>
            <a:r>
              <a:rPr lang="en-US" cap="none" dirty="0" smtClean="0"/>
              <a:t> </a:t>
            </a:r>
            <a:r>
              <a:rPr lang="en-US" cap="none" dirty="0" err="1" smtClean="0"/>
              <a:t>đối</a:t>
            </a:r>
            <a:r>
              <a:rPr lang="en-US" cap="none" dirty="0" smtClean="0"/>
              <a:t> </a:t>
            </a:r>
            <a:r>
              <a:rPr lang="en-US" cap="none" dirty="0" err="1" smtClean="0"/>
              <a:t>với</a:t>
            </a:r>
            <a:r>
              <a:rPr lang="en-US" cap="none" dirty="0" smtClean="0"/>
              <a:t> </a:t>
            </a:r>
            <a:r>
              <a:rPr lang="en-US" cap="none" dirty="0" err="1" smtClean="0"/>
              <a:t>máy</a:t>
            </a:r>
            <a:r>
              <a:rPr lang="en-US" cap="none" dirty="0" smtClean="0"/>
              <a:t> </a:t>
            </a:r>
            <a:r>
              <a:rPr lang="en-US" cap="none" dirty="0" err="1" smtClean="0"/>
              <a:t>chủ</a:t>
            </a:r>
            <a:r>
              <a:rPr lang="en-US" cap="none" dirty="0" smtClean="0"/>
              <a:t> web</a:t>
            </a:r>
            <a:endParaRPr lang="en-US" cap="none" dirty="0"/>
          </a:p>
        </p:txBody>
      </p:sp>
    </p:spTree>
    <p:extLst>
      <p:ext uri="{BB962C8B-B14F-4D97-AF65-F5344CB8AC3E}">
        <p14:creationId xmlns:p14="http://schemas.microsoft.com/office/powerpoint/2010/main" val="27272195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Exploitation </a:t>
            </a:r>
            <a:r>
              <a:rPr lang="en-US" dirty="0" smtClean="0"/>
              <a:t>Phase</a:t>
            </a:r>
            <a:endParaRPr lang="en-US" dirty="0"/>
          </a:p>
        </p:txBody>
      </p:sp>
      <p:sp>
        <p:nvSpPr>
          <p:cNvPr id="3" name="Content Placeholder 2"/>
          <p:cNvSpPr>
            <a:spLocks noGrp="1"/>
          </p:cNvSpPr>
          <p:nvPr>
            <p:ph idx="1"/>
          </p:nvPr>
        </p:nvSpPr>
        <p:spPr>
          <a:xfrm>
            <a:off x="581192" y="2180496"/>
            <a:ext cx="11029615" cy="3281681"/>
          </a:xfrm>
        </p:spPr>
        <p:txBody>
          <a:bodyPr>
            <a:normAutofit/>
          </a:bodyPr>
          <a:lstStyle/>
          <a:p>
            <a:r>
              <a:rPr lang="vi-VN" sz="2000" dirty="0"/>
              <a:t>Kẻ tấn công cần khai thác lỗ hổng để có quyền truy cập vào hệ </a:t>
            </a:r>
            <a:r>
              <a:rPr lang="vi-VN" sz="2000" dirty="0" smtClean="0"/>
              <a:t>thống/máy</a:t>
            </a:r>
            <a:r>
              <a:rPr lang="en-US" sz="2000" dirty="0" smtClean="0"/>
              <a:t> </a:t>
            </a:r>
            <a:r>
              <a:rPr lang="en-US" sz="2000" dirty="0" err="1" smtClean="0"/>
              <a:t>chủ</a:t>
            </a:r>
            <a:endParaRPr lang="en-US" sz="2000" dirty="0" smtClean="0"/>
          </a:p>
          <a:p>
            <a:r>
              <a:rPr lang="vi-VN" sz="2000" dirty="0" smtClean="0"/>
              <a:t>Để </a:t>
            </a:r>
            <a:r>
              <a:rPr lang="vi-VN" sz="2000" dirty="0"/>
              <a:t>bắt đầu cuộc điều tra của chúng tôi, hãy lưu ý thông tin chúng tôi có cho đến nay:     </a:t>
            </a:r>
            <a:endParaRPr lang="en-US" sz="2000" dirty="0" smtClean="0"/>
          </a:p>
          <a:p>
            <a:pPr lvl="1">
              <a:buFont typeface="Wingdings" panose="05000000000000000000" pitchFamily="2" charset="2"/>
              <a:buChar char="v"/>
            </a:pPr>
            <a:r>
              <a:rPr lang="vi-VN" sz="1800" dirty="0" smtClean="0"/>
              <a:t>Chúng t</a:t>
            </a:r>
            <a:r>
              <a:rPr lang="en-US" sz="1800" dirty="0" smtClean="0"/>
              <a:t>a</a:t>
            </a:r>
            <a:r>
              <a:rPr lang="vi-VN" sz="1800" dirty="0" smtClean="0"/>
              <a:t> </a:t>
            </a:r>
            <a:r>
              <a:rPr lang="vi-VN" sz="1800" dirty="0"/>
              <a:t>đã tìm thấy hai địa chỉ IP từ giai đoạn do thám khi gửi yêu cầu đến máy chủ của chúng tôi. </a:t>
            </a:r>
            <a:endParaRPr lang="en-US" sz="1800" dirty="0" smtClean="0"/>
          </a:p>
          <a:p>
            <a:pPr lvl="1">
              <a:buFont typeface="Wingdings" panose="05000000000000000000" pitchFamily="2" charset="2"/>
              <a:buChar char="v"/>
            </a:pPr>
            <a:r>
              <a:rPr lang="vi-VN" sz="1800" dirty="0" smtClean="0"/>
              <a:t>Một </a:t>
            </a:r>
            <a:r>
              <a:rPr lang="vi-VN" sz="1800" dirty="0"/>
              <a:t>trong các IP 40.80.148.42 đã được nhìn thấy đang cố quét máy chủ có IP 192.168.250.70.     </a:t>
            </a:r>
            <a:endParaRPr lang="en-US" sz="1800" dirty="0" smtClean="0"/>
          </a:p>
          <a:p>
            <a:pPr lvl="1">
              <a:buFont typeface="Wingdings" panose="05000000000000000000" pitchFamily="2" charset="2"/>
              <a:buChar char="v"/>
            </a:pPr>
            <a:r>
              <a:rPr lang="vi-VN" sz="1800" dirty="0" smtClean="0"/>
              <a:t>Kẻ </a:t>
            </a:r>
            <a:r>
              <a:rPr lang="vi-VN" sz="1800" dirty="0"/>
              <a:t>tấn công đang sử dụng trình quét web Acunetix để thực hiện quá trình quét.</a:t>
            </a:r>
            <a:endParaRPr lang="en-US" sz="1800" dirty="0"/>
          </a:p>
        </p:txBody>
      </p:sp>
    </p:spTree>
    <p:extLst>
      <p:ext uri="{BB962C8B-B14F-4D97-AF65-F5344CB8AC3E}">
        <p14:creationId xmlns:p14="http://schemas.microsoft.com/office/powerpoint/2010/main" val="3289293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Exploitation </a:t>
            </a:r>
            <a:r>
              <a:rPr lang="en-US" dirty="0" smtClean="0"/>
              <a:t>Phase</a:t>
            </a:r>
            <a:endParaRPr lang="en-US" dirty="0"/>
          </a:p>
        </p:txBody>
      </p:sp>
      <p:sp>
        <p:nvSpPr>
          <p:cNvPr id="3" name="Content Placeholder 2"/>
          <p:cNvSpPr>
            <a:spLocks noGrp="1"/>
          </p:cNvSpPr>
          <p:nvPr>
            <p:ph idx="1"/>
          </p:nvPr>
        </p:nvSpPr>
        <p:spPr>
          <a:xfrm>
            <a:off x="460079" y="1925690"/>
            <a:ext cx="11029615" cy="1423072"/>
          </a:xfrm>
        </p:spPr>
        <p:txBody>
          <a:bodyPr>
            <a:normAutofit/>
          </a:bodyPr>
          <a:lstStyle/>
          <a:p>
            <a:r>
              <a:rPr lang="en-US" dirty="0"/>
              <a:t>Search Query</a:t>
            </a:r>
            <a:r>
              <a:rPr lang="en-US" dirty="0" smtClean="0"/>
              <a:t>: </a:t>
            </a:r>
            <a:r>
              <a:rPr lang="en-US" dirty="0" smtClean="0">
                <a:solidFill>
                  <a:srgbClr val="FF0000"/>
                </a:solidFill>
              </a:rPr>
              <a:t>index=botsv1 </a:t>
            </a:r>
            <a:r>
              <a:rPr lang="en-US" dirty="0">
                <a:solidFill>
                  <a:srgbClr val="FF0000"/>
                </a:solidFill>
              </a:rPr>
              <a:t>imreallynotbatman.com </a:t>
            </a:r>
            <a:r>
              <a:rPr lang="en-US" dirty="0" err="1">
                <a:solidFill>
                  <a:srgbClr val="FF0000"/>
                </a:solidFill>
              </a:rPr>
              <a:t>sourcetype</a:t>
            </a:r>
            <a:r>
              <a:rPr lang="en-US" dirty="0">
                <a:solidFill>
                  <a:srgbClr val="FF0000"/>
                </a:solidFill>
              </a:rPr>
              <a:t>=stream* | stats count(</a:t>
            </a:r>
            <a:r>
              <a:rPr lang="en-US" dirty="0" err="1">
                <a:solidFill>
                  <a:srgbClr val="FF0000"/>
                </a:solidFill>
              </a:rPr>
              <a:t>src_ip</a:t>
            </a:r>
            <a:r>
              <a:rPr lang="en-US" dirty="0">
                <a:solidFill>
                  <a:srgbClr val="FF0000"/>
                </a:solidFill>
              </a:rPr>
              <a:t>) as Requests by </a:t>
            </a:r>
            <a:r>
              <a:rPr lang="en-US" dirty="0" err="1">
                <a:solidFill>
                  <a:srgbClr val="FF0000"/>
                </a:solidFill>
              </a:rPr>
              <a:t>src_ip</a:t>
            </a:r>
            <a:r>
              <a:rPr lang="en-US" dirty="0">
                <a:solidFill>
                  <a:srgbClr val="FF0000"/>
                </a:solidFill>
              </a:rPr>
              <a:t> | sort </a:t>
            </a:r>
            <a:r>
              <a:rPr lang="en-US" dirty="0" smtClean="0">
                <a:solidFill>
                  <a:srgbClr val="FF0000"/>
                </a:solidFill>
              </a:rPr>
              <a:t>– Requests</a:t>
            </a:r>
          </a:p>
          <a:p>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2927834"/>
            <a:ext cx="11963400" cy="3724275"/>
          </a:xfrm>
          <a:prstGeom prst="rect">
            <a:avLst/>
          </a:prstGeom>
        </p:spPr>
      </p:pic>
    </p:spTree>
    <p:extLst>
      <p:ext uri="{BB962C8B-B14F-4D97-AF65-F5344CB8AC3E}">
        <p14:creationId xmlns:p14="http://schemas.microsoft.com/office/powerpoint/2010/main" val="15600079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Exploitation </a:t>
            </a:r>
            <a:r>
              <a:rPr lang="en-US" dirty="0" smtClean="0"/>
              <a:t>Phase</a:t>
            </a:r>
            <a:endParaRPr lang="en-US" dirty="0"/>
          </a:p>
        </p:txBody>
      </p:sp>
      <p:sp>
        <p:nvSpPr>
          <p:cNvPr id="3" name="Content Placeholder 2"/>
          <p:cNvSpPr>
            <a:spLocks noGrp="1"/>
          </p:cNvSpPr>
          <p:nvPr>
            <p:ph idx="1"/>
          </p:nvPr>
        </p:nvSpPr>
        <p:spPr>
          <a:xfrm>
            <a:off x="460079" y="1925690"/>
            <a:ext cx="11029615" cy="490506"/>
          </a:xfrm>
        </p:spPr>
        <p:txBody>
          <a:bodyPr>
            <a:normAutofit/>
          </a:bodyPr>
          <a:lstStyle/>
          <a:p>
            <a:r>
              <a:rPr lang="en-US" dirty="0"/>
              <a:t>Search Query: </a:t>
            </a:r>
            <a:r>
              <a:rPr lang="en-US" dirty="0">
                <a:solidFill>
                  <a:srgbClr val="FF0000"/>
                </a:solidFill>
              </a:rPr>
              <a:t>index=botsv1 </a:t>
            </a:r>
            <a:r>
              <a:rPr lang="en-US" dirty="0" err="1">
                <a:solidFill>
                  <a:srgbClr val="FF0000"/>
                </a:solidFill>
              </a:rPr>
              <a:t>sourcetype</a:t>
            </a:r>
            <a:r>
              <a:rPr lang="en-US" dirty="0">
                <a:solidFill>
                  <a:srgbClr val="FF0000"/>
                </a:solidFill>
              </a:rPr>
              <a:t>=</a:t>
            </a:r>
            <a:r>
              <a:rPr lang="en-US" dirty="0" err="1">
                <a:solidFill>
                  <a:srgbClr val="FF0000"/>
                </a:solidFill>
              </a:rPr>
              <a:t>stream:http</a:t>
            </a:r>
            <a:r>
              <a:rPr lang="en-US" dirty="0">
                <a:solidFill>
                  <a:srgbClr val="FF0000"/>
                </a:solidFill>
              </a:rPr>
              <a:t> </a:t>
            </a:r>
            <a:r>
              <a:rPr lang="en-US" dirty="0" err="1">
                <a:solidFill>
                  <a:srgbClr val="FF0000"/>
                </a:solidFill>
              </a:rPr>
              <a:t>dest_ip</a:t>
            </a:r>
            <a:r>
              <a:rPr lang="en-US" dirty="0">
                <a:solidFill>
                  <a:srgbClr val="FF0000"/>
                </a:solidFill>
              </a:rPr>
              <a:t>="192.168.250.70"</a:t>
            </a:r>
            <a:endParaRPr lang="en-US" sz="1800" dirty="0">
              <a:solidFill>
                <a:srgbClr val="FF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2373806"/>
            <a:ext cx="6988344" cy="4432963"/>
          </a:xfrm>
          <a:prstGeom prst="rect">
            <a:avLst/>
          </a:prstGeom>
        </p:spPr>
      </p:pic>
    </p:spTree>
    <p:extLst>
      <p:ext uri="{BB962C8B-B14F-4D97-AF65-F5344CB8AC3E}">
        <p14:creationId xmlns:p14="http://schemas.microsoft.com/office/powerpoint/2010/main" val="398443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Exploitation Phase</a:t>
            </a:r>
          </a:p>
        </p:txBody>
      </p:sp>
      <p:sp>
        <p:nvSpPr>
          <p:cNvPr id="3" name="Content Placeholder 2"/>
          <p:cNvSpPr>
            <a:spLocks noGrp="1"/>
          </p:cNvSpPr>
          <p:nvPr>
            <p:ph idx="1"/>
          </p:nvPr>
        </p:nvSpPr>
        <p:spPr>
          <a:xfrm>
            <a:off x="581192" y="2180496"/>
            <a:ext cx="11029615" cy="4280860"/>
          </a:xfrm>
        </p:spPr>
        <p:txBody>
          <a:bodyPr>
            <a:normAutofit/>
          </a:bodyPr>
          <a:lstStyle/>
          <a:p>
            <a:r>
              <a:rPr lang="en-US" dirty="0" err="1" smtClean="0"/>
              <a:t>Để</a:t>
            </a:r>
            <a:r>
              <a:rPr lang="en-US" dirty="0" smtClean="0"/>
              <a:t> </a:t>
            </a:r>
            <a:r>
              <a:rPr lang="en-US" dirty="0" err="1" smtClean="0"/>
              <a:t>tìm</a:t>
            </a:r>
            <a:r>
              <a:rPr lang="en-US" dirty="0" smtClean="0"/>
              <a:t> </a:t>
            </a:r>
            <a:r>
              <a:rPr lang="en-US" dirty="0" err="1" smtClean="0"/>
              <a:t>hiểu</a:t>
            </a:r>
            <a:r>
              <a:rPr lang="en-US" dirty="0" smtClean="0"/>
              <a:t> </a:t>
            </a:r>
            <a:r>
              <a:rPr lang="en-US" dirty="0" err="1" smtClean="0"/>
              <a:t>nội</a:t>
            </a:r>
            <a:r>
              <a:rPr lang="en-US" dirty="0" smtClean="0"/>
              <a:t> dung </a:t>
            </a:r>
            <a:r>
              <a:rPr lang="en-US" dirty="0" err="1" smtClean="0"/>
              <a:t>những</a:t>
            </a:r>
            <a:r>
              <a:rPr lang="en-US" dirty="0" smtClean="0"/>
              <a:t> </a:t>
            </a:r>
            <a:r>
              <a:rPr lang="en-US" dirty="0" err="1" smtClean="0"/>
              <a:t>gì</a:t>
            </a:r>
            <a:r>
              <a:rPr lang="en-US" dirty="0" smtClean="0"/>
              <a:t> </a:t>
            </a:r>
            <a:r>
              <a:rPr lang="en-US" dirty="0" err="1" smtClean="0"/>
              <a:t>đã</a:t>
            </a:r>
            <a:r>
              <a:rPr lang="en-US" dirty="0" smtClean="0"/>
              <a:t> </a:t>
            </a:r>
            <a:r>
              <a:rPr lang="en-US" dirty="0" err="1" smtClean="0"/>
              <a:t>được</a:t>
            </a:r>
            <a:r>
              <a:rPr lang="en-US" dirty="0" smtClean="0"/>
              <a:t> </a:t>
            </a:r>
            <a:r>
              <a:rPr lang="en-US" dirty="0" err="1" smtClean="0"/>
              <a:t>trao</a:t>
            </a:r>
            <a:r>
              <a:rPr lang="en-US" dirty="0" smtClean="0"/>
              <a:t> </a:t>
            </a:r>
            <a:r>
              <a:rPr lang="en-US" dirty="0" err="1" smtClean="0"/>
              <a:t>đổi</a:t>
            </a:r>
            <a:r>
              <a:rPr lang="en-US" dirty="0" smtClean="0"/>
              <a:t>, ta </a:t>
            </a:r>
            <a:r>
              <a:rPr lang="en-US" dirty="0" err="1" smtClean="0"/>
              <a:t>tìm</a:t>
            </a:r>
            <a:r>
              <a:rPr lang="en-US" dirty="0" smtClean="0"/>
              <a:t> </a:t>
            </a:r>
            <a:r>
              <a:rPr lang="en-US" dirty="0" err="1" smtClean="0"/>
              <a:t>kiếm</a:t>
            </a:r>
            <a:r>
              <a:rPr lang="en-US" dirty="0" smtClean="0"/>
              <a:t> </a:t>
            </a:r>
            <a:r>
              <a:rPr lang="en-US" dirty="0" err="1" smtClean="0"/>
              <a:t>các</a:t>
            </a:r>
            <a:r>
              <a:rPr lang="en-US" dirty="0" smtClean="0"/>
              <a:t> method</a:t>
            </a:r>
          </a:p>
          <a:p>
            <a:r>
              <a:rPr lang="en-US" dirty="0"/>
              <a:t>Search Query</a:t>
            </a:r>
            <a:r>
              <a:rPr lang="en-US" dirty="0">
                <a:solidFill>
                  <a:srgbClr val="FF0000"/>
                </a:solidFill>
              </a:rPr>
              <a:t>: index=botsv1 </a:t>
            </a:r>
            <a:r>
              <a:rPr lang="en-US" dirty="0" err="1">
                <a:solidFill>
                  <a:srgbClr val="FF0000"/>
                </a:solidFill>
              </a:rPr>
              <a:t>sourcetype</a:t>
            </a:r>
            <a:r>
              <a:rPr lang="en-US" dirty="0">
                <a:solidFill>
                  <a:srgbClr val="FF0000"/>
                </a:solidFill>
              </a:rPr>
              <a:t>=</a:t>
            </a:r>
            <a:r>
              <a:rPr lang="en-US" dirty="0" err="1">
                <a:solidFill>
                  <a:srgbClr val="FF0000"/>
                </a:solidFill>
              </a:rPr>
              <a:t>stream:http</a:t>
            </a:r>
            <a:r>
              <a:rPr lang="en-US" dirty="0">
                <a:solidFill>
                  <a:srgbClr val="FF0000"/>
                </a:solidFill>
              </a:rPr>
              <a:t> </a:t>
            </a:r>
            <a:r>
              <a:rPr lang="en-US" dirty="0" err="1">
                <a:solidFill>
                  <a:srgbClr val="FF0000"/>
                </a:solidFill>
              </a:rPr>
              <a:t>dest_ip</a:t>
            </a:r>
            <a:r>
              <a:rPr lang="en-US" dirty="0">
                <a:solidFill>
                  <a:srgbClr val="FF0000"/>
                </a:solidFill>
              </a:rPr>
              <a:t>="192.168.250.70" </a:t>
            </a:r>
            <a:r>
              <a:rPr lang="en-US" dirty="0" err="1" smtClean="0">
                <a:solidFill>
                  <a:srgbClr val="FF0000"/>
                </a:solidFill>
              </a:rPr>
              <a:t>http_method</a:t>
            </a:r>
            <a:r>
              <a:rPr lang="en-US" dirty="0" smtClean="0">
                <a:solidFill>
                  <a:srgbClr val="FF0000"/>
                </a:solidFill>
              </a:rPr>
              <a:t>=POST</a:t>
            </a:r>
          </a:p>
          <a:p>
            <a:r>
              <a:rPr lang="vi-VN" dirty="0" smtClean="0"/>
              <a:t>Các </a:t>
            </a:r>
            <a:r>
              <a:rPr lang="en-US" dirty="0" smtClean="0"/>
              <a:t>fields </a:t>
            </a:r>
            <a:r>
              <a:rPr lang="en-US" dirty="0" err="1" smtClean="0"/>
              <a:t>thú</a:t>
            </a:r>
            <a:r>
              <a:rPr lang="en-US" dirty="0" smtClean="0"/>
              <a:t> </a:t>
            </a:r>
            <a:r>
              <a:rPr lang="en-US" dirty="0" err="1" smtClean="0"/>
              <a:t>vị</a:t>
            </a:r>
            <a:r>
              <a:rPr lang="vi-VN" dirty="0" smtClean="0"/>
              <a:t>: </a:t>
            </a:r>
            <a:r>
              <a:rPr lang="vi-VN" dirty="0"/>
              <a:t>Trong bảng điều khiển bên trái, chúng ta có thể tìm thấy một số trường thú vị chứa thông tin có giá trị. Một số lĩnh vực là:</a:t>
            </a:r>
            <a:endParaRPr lang="en-US" dirty="0" smtClean="0"/>
          </a:p>
          <a:p>
            <a:pPr lvl="1"/>
            <a:r>
              <a:rPr lang="en-US" sz="1700" dirty="0" err="1"/>
              <a:t>src_ip</a:t>
            </a:r>
            <a:endParaRPr lang="en-US" sz="1700" dirty="0"/>
          </a:p>
          <a:p>
            <a:pPr lvl="1"/>
            <a:r>
              <a:rPr lang="en-US" sz="1700" dirty="0" err="1"/>
              <a:t>form_data</a:t>
            </a:r>
            <a:endParaRPr lang="en-US" sz="1700" dirty="0"/>
          </a:p>
          <a:p>
            <a:pPr lvl="1"/>
            <a:r>
              <a:rPr lang="en-US" sz="1700" dirty="0" err="1"/>
              <a:t>http_user_agent</a:t>
            </a:r>
            <a:endParaRPr lang="en-US" sz="1700" dirty="0"/>
          </a:p>
          <a:p>
            <a:pPr lvl="1"/>
            <a:r>
              <a:rPr lang="en-US" sz="1700" dirty="0" err="1"/>
              <a:t>uri</a:t>
            </a:r>
            <a:endParaRPr lang="en-US" sz="1700" dirty="0"/>
          </a:p>
          <a:p>
            <a:endParaRPr lang="en-US" dirty="0"/>
          </a:p>
        </p:txBody>
      </p:sp>
    </p:spTree>
    <p:extLst>
      <p:ext uri="{BB962C8B-B14F-4D97-AF65-F5344CB8AC3E}">
        <p14:creationId xmlns:p14="http://schemas.microsoft.com/office/powerpoint/2010/main" val="146997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Exploitation Phase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966" y="1908721"/>
            <a:ext cx="10499611" cy="4857039"/>
          </a:xfrm>
        </p:spPr>
      </p:pic>
    </p:spTree>
    <p:extLst>
      <p:ext uri="{BB962C8B-B14F-4D97-AF65-F5344CB8AC3E}">
        <p14:creationId xmlns:p14="http://schemas.microsoft.com/office/powerpoint/2010/main" val="16633625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Exploitation Phase</a:t>
            </a:r>
          </a:p>
        </p:txBody>
      </p:sp>
      <p:sp>
        <p:nvSpPr>
          <p:cNvPr id="3" name="Content Placeholder 2"/>
          <p:cNvSpPr>
            <a:spLocks noGrp="1"/>
          </p:cNvSpPr>
          <p:nvPr>
            <p:ph idx="1"/>
          </p:nvPr>
        </p:nvSpPr>
        <p:spPr>
          <a:xfrm>
            <a:off x="581192" y="2180496"/>
            <a:ext cx="11029615" cy="4257881"/>
          </a:xfrm>
        </p:spPr>
        <p:txBody>
          <a:bodyPr>
            <a:normAutofit/>
          </a:bodyPr>
          <a:lstStyle/>
          <a:p>
            <a:r>
              <a:rPr lang="en-US" sz="2000" dirty="0" err="1" smtClean="0"/>
              <a:t>Thực</a:t>
            </a:r>
            <a:r>
              <a:rPr lang="en-US" sz="2000" dirty="0" smtClean="0"/>
              <a:t> </a:t>
            </a:r>
            <a:r>
              <a:rPr lang="en-US" sz="2000" dirty="0" err="1" smtClean="0"/>
              <a:t>hiện</a:t>
            </a:r>
            <a:r>
              <a:rPr lang="en-US" sz="2000" dirty="0" smtClean="0"/>
              <a:t> </a:t>
            </a:r>
            <a:r>
              <a:rPr lang="en-US" sz="2000" dirty="0" err="1" smtClean="0"/>
              <a:t>kiểm</a:t>
            </a:r>
            <a:r>
              <a:rPr lang="en-US" sz="2000" dirty="0" smtClean="0"/>
              <a:t> </a:t>
            </a:r>
            <a:r>
              <a:rPr lang="en-US" sz="2000" dirty="0" err="1" smtClean="0"/>
              <a:t>tra</a:t>
            </a:r>
            <a:r>
              <a:rPr lang="en-US" sz="2000" dirty="0" smtClean="0"/>
              <a:t> </a:t>
            </a:r>
            <a:r>
              <a:rPr lang="en-US" sz="2000" dirty="0" err="1" smtClean="0"/>
              <a:t>những</a:t>
            </a:r>
            <a:r>
              <a:rPr lang="en-US" sz="2000" dirty="0" smtClean="0"/>
              <a:t> </a:t>
            </a:r>
            <a:r>
              <a:rPr lang="en-US" sz="2000" dirty="0" err="1" smtClean="0"/>
              <a:t>nội</a:t>
            </a:r>
            <a:r>
              <a:rPr lang="en-US" sz="2000" dirty="0" smtClean="0"/>
              <a:t> dung </a:t>
            </a:r>
            <a:r>
              <a:rPr lang="en-US" sz="2000" dirty="0" err="1" smtClean="0"/>
              <a:t>trao</a:t>
            </a:r>
            <a:r>
              <a:rPr lang="en-US" sz="2000" dirty="0" smtClean="0"/>
              <a:t> </a:t>
            </a:r>
            <a:r>
              <a:rPr lang="en-US" sz="2000" dirty="0" err="1" smtClean="0"/>
              <a:t>đổi</a:t>
            </a:r>
            <a:r>
              <a:rPr lang="en-US" sz="2000" dirty="0" smtClean="0"/>
              <a:t> </a:t>
            </a:r>
            <a:r>
              <a:rPr lang="en-US" sz="2000" dirty="0" err="1" smtClean="0"/>
              <a:t>với</a:t>
            </a:r>
            <a:r>
              <a:rPr lang="en-US" sz="2000" dirty="0" smtClean="0"/>
              <a:t> </a:t>
            </a:r>
            <a:r>
              <a:rPr lang="en-US" sz="2000" dirty="0" err="1" smtClean="0"/>
              <a:t>một</a:t>
            </a:r>
            <a:r>
              <a:rPr lang="en-US" sz="2000" dirty="0" smtClean="0"/>
              <a:t> </a:t>
            </a:r>
            <a:r>
              <a:rPr lang="en-US" sz="2000" dirty="0" err="1" smtClean="0"/>
              <a:t>uri</a:t>
            </a:r>
            <a:r>
              <a:rPr lang="en-US" sz="2000" dirty="0" smtClean="0"/>
              <a:t>:</a:t>
            </a:r>
          </a:p>
          <a:p>
            <a:r>
              <a:rPr lang="en-US" sz="2000" dirty="0"/>
              <a:t>Search query: </a:t>
            </a:r>
            <a:r>
              <a:rPr lang="en-US" sz="2000" dirty="0">
                <a:solidFill>
                  <a:srgbClr val="FF0000"/>
                </a:solidFill>
              </a:rPr>
              <a:t>index=botsv1 imreallynotbatman.com </a:t>
            </a:r>
            <a:r>
              <a:rPr lang="en-US" sz="2000" dirty="0" err="1">
                <a:solidFill>
                  <a:srgbClr val="FF0000"/>
                </a:solidFill>
              </a:rPr>
              <a:t>sourcetype</a:t>
            </a:r>
            <a:r>
              <a:rPr lang="en-US" sz="2000" dirty="0">
                <a:solidFill>
                  <a:srgbClr val="FF0000"/>
                </a:solidFill>
              </a:rPr>
              <a:t>=</a:t>
            </a:r>
            <a:r>
              <a:rPr lang="en-US" sz="2000" dirty="0" err="1">
                <a:solidFill>
                  <a:srgbClr val="FF0000"/>
                </a:solidFill>
              </a:rPr>
              <a:t>stream:http</a:t>
            </a:r>
            <a:r>
              <a:rPr lang="en-US" sz="2000" dirty="0">
                <a:solidFill>
                  <a:srgbClr val="FF0000"/>
                </a:solidFill>
              </a:rPr>
              <a:t> </a:t>
            </a:r>
            <a:r>
              <a:rPr lang="en-US" sz="2000" dirty="0" err="1">
                <a:solidFill>
                  <a:srgbClr val="FF0000"/>
                </a:solidFill>
              </a:rPr>
              <a:t>dest_ip</a:t>
            </a:r>
            <a:r>
              <a:rPr lang="en-US" sz="2000" dirty="0">
                <a:solidFill>
                  <a:srgbClr val="FF0000"/>
                </a:solidFill>
              </a:rPr>
              <a:t>="192.168.250.70"  </a:t>
            </a:r>
            <a:r>
              <a:rPr lang="en-US" sz="2000" dirty="0" err="1">
                <a:solidFill>
                  <a:srgbClr val="FF0000"/>
                </a:solidFill>
              </a:rPr>
              <a:t>uri</a:t>
            </a:r>
            <a:r>
              <a:rPr lang="en-US" sz="2000" dirty="0">
                <a:solidFill>
                  <a:srgbClr val="FF0000"/>
                </a:solidFill>
              </a:rPr>
              <a:t>="/</a:t>
            </a:r>
            <a:r>
              <a:rPr lang="en-US" sz="2000" dirty="0" err="1" smtClean="0">
                <a:solidFill>
                  <a:srgbClr val="FF0000"/>
                </a:solidFill>
              </a:rPr>
              <a:t>joomla</a:t>
            </a:r>
            <a:r>
              <a:rPr lang="en-US" sz="2000" dirty="0" smtClean="0">
                <a:solidFill>
                  <a:srgbClr val="FF0000"/>
                </a:solidFill>
              </a:rPr>
              <a:t>/administrator/</a:t>
            </a:r>
            <a:r>
              <a:rPr lang="en-US" sz="2000" dirty="0" err="1" smtClean="0">
                <a:solidFill>
                  <a:srgbClr val="FF0000"/>
                </a:solidFill>
              </a:rPr>
              <a:t>index.php</a:t>
            </a:r>
            <a:r>
              <a:rPr lang="en-US" sz="2000" dirty="0" smtClean="0">
                <a:solidFill>
                  <a:srgbClr val="FF0000"/>
                </a:solidFill>
              </a:rPr>
              <a:t>“</a:t>
            </a:r>
          </a:p>
          <a:p>
            <a:r>
              <a:rPr lang="vi-VN" sz="2000" b="1" dirty="0" smtClean="0">
                <a:solidFill>
                  <a:schemeClr val="tx1"/>
                </a:solidFill>
              </a:rPr>
              <a:t>form_data</a:t>
            </a:r>
            <a:r>
              <a:rPr lang="en-US" sz="2000" b="1" dirty="0" smtClean="0">
                <a:solidFill>
                  <a:schemeClr val="tx1"/>
                </a:solidFill>
              </a:rPr>
              <a:t>:</a:t>
            </a:r>
            <a:r>
              <a:rPr lang="vi-VN" sz="2000" b="1" dirty="0" smtClean="0">
                <a:solidFill>
                  <a:schemeClr val="tx1"/>
                </a:solidFill>
              </a:rPr>
              <a:t> </a:t>
            </a:r>
            <a:r>
              <a:rPr lang="vi-VN" sz="2000" dirty="0">
                <a:solidFill>
                  <a:schemeClr val="tx1"/>
                </a:solidFill>
              </a:rPr>
              <a:t>Trường chứa các yêu cầu được gửi qua biểu </a:t>
            </a:r>
            <a:r>
              <a:rPr lang="vi-VN" sz="2000" dirty="0" smtClean="0">
                <a:solidFill>
                  <a:schemeClr val="tx1"/>
                </a:solidFill>
              </a:rPr>
              <a:t>mẫu</a:t>
            </a:r>
            <a:r>
              <a:rPr lang="en-US" sz="2000" dirty="0" smtClean="0">
                <a:solidFill>
                  <a:schemeClr val="tx1"/>
                </a:solidFill>
              </a:rPr>
              <a:t>, </a:t>
            </a:r>
            <a:r>
              <a:rPr lang="en-US" sz="2000" dirty="0" err="1" smtClean="0">
                <a:solidFill>
                  <a:schemeClr val="tx1"/>
                </a:solidFill>
              </a:rPr>
              <a:t>chúng</a:t>
            </a:r>
            <a:r>
              <a:rPr lang="en-US" sz="2000" dirty="0" smtClean="0">
                <a:solidFill>
                  <a:schemeClr val="tx1"/>
                </a:solidFill>
              </a:rPr>
              <a:t> ta </a:t>
            </a:r>
            <a:r>
              <a:rPr lang="en-US" sz="2000" dirty="0" err="1" smtClean="0">
                <a:solidFill>
                  <a:schemeClr val="tx1"/>
                </a:solidFill>
              </a:rPr>
              <a:t>thường</a:t>
            </a:r>
            <a:r>
              <a:rPr lang="en-US" sz="2000" dirty="0" smtClean="0">
                <a:solidFill>
                  <a:schemeClr val="tx1"/>
                </a:solidFill>
              </a:rPr>
              <a:t> </a:t>
            </a:r>
            <a:r>
              <a:rPr lang="en-US" sz="2000" dirty="0" err="1" smtClean="0">
                <a:solidFill>
                  <a:schemeClr val="tx1"/>
                </a:solidFill>
              </a:rPr>
              <a:t>phân</a:t>
            </a:r>
            <a:r>
              <a:rPr lang="en-US" sz="2000" dirty="0" smtClean="0">
                <a:solidFill>
                  <a:schemeClr val="tx1"/>
                </a:solidFill>
              </a:rPr>
              <a:t> </a:t>
            </a:r>
            <a:r>
              <a:rPr lang="en-US" sz="2000" dirty="0" err="1" smtClean="0">
                <a:solidFill>
                  <a:schemeClr val="tx1"/>
                </a:solidFill>
              </a:rPr>
              <a:t>tích</a:t>
            </a:r>
            <a:r>
              <a:rPr lang="en-US" sz="2000" dirty="0" smtClean="0">
                <a:solidFill>
                  <a:schemeClr val="tx1"/>
                </a:solidFill>
              </a:rPr>
              <a:t> </a:t>
            </a:r>
            <a:r>
              <a:rPr lang="en-US" sz="2000" dirty="0" err="1" smtClean="0">
                <a:solidFill>
                  <a:schemeClr val="tx1"/>
                </a:solidFill>
              </a:rPr>
              <a:t>trường</a:t>
            </a:r>
            <a:r>
              <a:rPr lang="en-US" sz="2000" dirty="0" smtClean="0">
                <a:solidFill>
                  <a:schemeClr val="tx1"/>
                </a:solidFill>
              </a:rPr>
              <a:t> </a:t>
            </a:r>
            <a:r>
              <a:rPr lang="en-US" sz="2000" dirty="0" err="1" smtClean="0">
                <a:solidFill>
                  <a:schemeClr val="tx1"/>
                </a:solidFill>
              </a:rPr>
              <a:t>này</a:t>
            </a:r>
            <a:r>
              <a:rPr lang="en-US" sz="2000" dirty="0" smtClean="0">
                <a:solidFill>
                  <a:schemeClr val="tx1"/>
                </a:solidFill>
              </a:rPr>
              <a:t> </a:t>
            </a:r>
            <a:r>
              <a:rPr lang="en-US" sz="2000" dirty="0" err="1" smtClean="0">
                <a:solidFill>
                  <a:schemeClr val="tx1"/>
                </a:solidFill>
              </a:rPr>
              <a:t>để</a:t>
            </a:r>
            <a:r>
              <a:rPr lang="en-US" sz="2000" dirty="0" smtClean="0">
                <a:solidFill>
                  <a:schemeClr val="tx1"/>
                </a:solidFill>
              </a:rPr>
              <a:t> </a:t>
            </a:r>
            <a:r>
              <a:rPr lang="en-US" sz="2000" dirty="0" err="1" smtClean="0">
                <a:solidFill>
                  <a:schemeClr val="tx1"/>
                </a:solidFill>
              </a:rPr>
              <a:t>xem</a:t>
            </a:r>
            <a:r>
              <a:rPr lang="en-US" sz="2000" dirty="0" smtClean="0">
                <a:solidFill>
                  <a:schemeClr val="tx1"/>
                </a:solidFill>
              </a:rPr>
              <a:t> data</a:t>
            </a:r>
            <a:r>
              <a:rPr lang="vi-VN" sz="2000" dirty="0" smtClean="0">
                <a:solidFill>
                  <a:schemeClr val="tx1"/>
                </a:solidFill>
              </a:rPr>
              <a:t> </a:t>
            </a:r>
            <a:r>
              <a:rPr lang="en-US" sz="2000" dirty="0" err="1" smtClean="0">
                <a:solidFill>
                  <a:schemeClr val="tx1"/>
                </a:solidFill>
              </a:rPr>
              <a:t>trao</a:t>
            </a:r>
            <a:r>
              <a:rPr lang="en-US" sz="2000" dirty="0" smtClean="0">
                <a:solidFill>
                  <a:schemeClr val="tx1"/>
                </a:solidFill>
              </a:rPr>
              <a:t> </a:t>
            </a:r>
            <a:r>
              <a:rPr lang="en-US" sz="2000" dirty="0" err="1" smtClean="0">
                <a:solidFill>
                  <a:schemeClr val="tx1"/>
                </a:solidFill>
              </a:rPr>
              <a:t>đổi</a:t>
            </a:r>
            <a:r>
              <a:rPr lang="en-US" sz="2000" dirty="0" smtClean="0">
                <a:solidFill>
                  <a:schemeClr val="tx1"/>
                </a:solidFill>
              </a:rPr>
              <a:t>:</a:t>
            </a:r>
          </a:p>
          <a:p>
            <a:r>
              <a:rPr lang="en-US" sz="2000" dirty="0">
                <a:solidFill>
                  <a:schemeClr val="tx1"/>
                </a:solidFill>
              </a:rPr>
              <a:t>Search Query</a:t>
            </a:r>
            <a:r>
              <a:rPr lang="en-US" sz="2000" dirty="0">
                <a:solidFill>
                  <a:srgbClr val="FF0000"/>
                </a:solidFill>
              </a:rPr>
              <a:t>: index=botsv1 </a:t>
            </a:r>
            <a:r>
              <a:rPr lang="en-US" sz="2000" dirty="0" err="1">
                <a:solidFill>
                  <a:srgbClr val="FF0000"/>
                </a:solidFill>
              </a:rPr>
              <a:t>sourcetype</a:t>
            </a:r>
            <a:r>
              <a:rPr lang="en-US" sz="2000" dirty="0">
                <a:solidFill>
                  <a:srgbClr val="FF0000"/>
                </a:solidFill>
              </a:rPr>
              <a:t>=</a:t>
            </a:r>
            <a:r>
              <a:rPr lang="en-US" sz="2000" dirty="0" err="1">
                <a:solidFill>
                  <a:srgbClr val="FF0000"/>
                </a:solidFill>
              </a:rPr>
              <a:t>stream:http</a:t>
            </a:r>
            <a:r>
              <a:rPr lang="en-US" sz="2000" dirty="0">
                <a:solidFill>
                  <a:srgbClr val="FF0000"/>
                </a:solidFill>
              </a:rPr>
              <a:t> </a:t>
            </a:r>
            <a:r>
              <a:rPr lang="en-US" sz="2000" dirty="0" err="1">
                <a:solidFill>
                  <a:srgbClr val="FF0000"/>
                </a:solidFill>
              </a:rPr>
              <a:t>dest_ip</a:t>
            </a:r>
            <a:r>
              <a:rPr lang="en-US" sz="2000" dirty="0">
                <a:solidFill>
                  <a:srgbClr val="FF0000"/>
                </a:solidFill>
              </a:rPr>
              <a:t>="192.168.250.70" </a:t>
            </a:r>
            <a:r>
              <a:rPr lang="en-US" sz="2000" dirty="0" err="1">
                <a:solidFill>
                  <a:srgbClr val="FF0000"/>
                </a:solidFill>
              </a:rPr>
              <a:t>http_method</a:t>
            </a:r>
            <a:r>
              <a:rPr lang="en-US" sz="2000" dirty="0">
                <a:solidFill>
                  <a:srgbClr val="FF0000"/>
                </a:solidFill>
              </a:rPr>
              <a:t>=POST </a:t>
            </a:r>
            <a:r>
              <a:rPr lang="en-US" sz="2000" dirty="0" err="1">
                <a:solidFill>
                  <a:srgbClr val="FF0000"/>
                </a:solidFill>
              </a:rPr>
              <a:t>uri</a:t>
            </a:r>
            <a:r>
              <a:rPr lang="en-US" sz="2000" dirty="0">
                <a:solidFill>
                  <a:srgbClr val="FF0000"/>
                </a:solidFill>
              </a:rPr>
              <a:t>="/</a:t>
            </a:r>
            <a:r>
              <a:rPr lang="en-US" sz="2000" dirty="0" err="1">
                <a:solidFill>
                  <a:srgbClr val="FF0000"/>
                </a:solidFill>
              </a:rPr>
              <a:t>joomla</a:t>
            </a:r>
            <a:r>
              <a:rPr lang="en-US" sz="2000" dirty="0">
                <a:solidFill>
                  <a:srgbClr val="FF0000"/>
                </a:solidFill>
              </a:rPr>
              <a:t>/administrator/</a:t>
            </a:r>
            <a:r>
              <a:rPr lang="en-US" sz="2000" dirty="0" err="1">
                <a:solidFill>
                  <a:srgbClr val="FF0000"/>
                </a:solidFill>
              </a:rPr>
              <a:t>index.php</a:t>
            </a:r>
            <a:r>
              <a:rPr lang="en-US" sz="2000" dirty="0">
                <a:solidFill>
                  <a:srgbClr val="FF0000"/>
                </a:solidFill>
              </a:rPr>
              <a:t>" | table _time </a:t>
            </a:r>
            <a:r>
              <a:rPr lang="en-US" sz="2000" dirty="0" err="1">
                <a:solidFill>
                  <a:srgbClr val="FF0000"/>
                </a:solidFill>
              </a:rPr>
              <a:t>uri</a:t>
            </a:r>
            <a:r>
              <a:rPr lang="en-US" sz="2000" dirty="0">
                <a:solidFill>
                  <a:srgbClr val="FF0000"/>
                </a:solidFill>
              </a:rPr>
              <a:t> </a:t>
            </a:r>
            <a:r>
              <a:rPr lang="en-US" sz="2000" dirty="0" err="1">
                <a:solidFill>
                  <a:srgbClr val="FF0000"/>
                </a:solidFill>
              </a:rPr>
              <a:t>src_ip</a:t>
            </a:r>
            <a:r>
              <a:rPr lang="en-US" sz="2000" dirty="0">
                <a:solidFill>
                  <a:srgbClr val="FF0000"/>
                </a:solidFill>
              </a:rPr>
              <a:t> </a:t>
            </a:r>
            <a:r>
              <a:rPr lang="en-US" sz="2000" dirty="0" err="1">
                <a:solidFill>
                  <a:srgbClr val="FF0000"/>
                </a:solidFill>
              </a:rPr>
              <a:t>dest_ip</a:t>
            </a:r>
            <a:r>
              <a:rPr lang="en-US" sz="2000" dirty="0">
                <a:solidFill>
                  <a:srgbClr val="FF0000"/>
                </a:solidFill>
              </a:rPr>
              <a:t> </a:t>
            </a:r>
            <a:r>
              <a:rPr lang="en-US" sz="2000" dirty="0" err="1">
                <a:solidFill>
                  <a:srgbClr val="FF0000"/>
                </a:solidFill>
              </a:rPr>
              <a:t>form_data</a:t>
            </a:r>
            <a:endParaRPr lang="en-US" sz="2000" dirty="0">
              <a:solidFill>
                <a:srgbClr val="FF0000"/>
              </a:solidFill>
            </a:endParaRPr>
          </a:p>
        </p:txBody>
      </p:sp>
    </p:spTree>
    <p:extLst>
      <p:ext uri="{BB962C8B-B14F-4D97-AF65-F5344CB8AC3E}">
        <p14:creationId xmlns:p14="http://schemas.microsoft.com/office/powerpoint/2010/main" val="211508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Exploitation Phase</a:t>
            </a:r>
          </a:p>
        </p:txBody>
      </p:sp>
      <p:pic>
        <p:nvPicPr>
          <p:cNvPr id="5" name="Content Placeholder 4"/>
          <p:cNvPicPr>
            <a:picLocks noGrp="1" noChangeAspect="1"/>
          </p:cNvPicPr>
          <p:nvPr>
            <p:ph idx="1"/>
          </p:nvPr>
        </p:nvPicPr>
        <p:blipFill>
          <a:blip r:embed="rId2"/>
          <a:stretch>
            <a:fillRect/>
          </a:stretch>
        </p:blipFill>
        <p:spPr>
          <a:xfrm>
            <a:off x="581192" y="3081902"/>
            <a:ext cx="11253826" cy="2936854"/>
          </a:xfrm>
          <a:prstGeom prst="rect">
            <a:avLst/>
          </a:prstGeom>
        </p:spPr>
      </p:pic>
      <p:sp>
        <p:nvSpPr>
          <p:cNvPr id="6" name="Rectangle 5"/>
          <p:cNvSpPr/>
          <p:nvPr/>
        </p:nvSpPr>
        <p:spPr>
          <a:xfrm>
            <a:off x="517113" y="2075763"/>
            <a:ext cx="11381984" cy="646331"/>
          </a:xfrm>
          <a:prstGeom prst="rect">
            <a:avLst/>
          </a:prstGeom>
        </p:spPr>
        <p:txBody>
          <a:bodyPr wrap="square">
            <a:spAutoFit/>
          </a:bodyPr>
          <a:lstStyle/>
          <a:p>
            <a:r>
              <a:rPr lang="en-US" dirty="0" err="1" smtClean="0"/>
              <a:t>Giải</a:t>
            </a:r>
            <a:r>
              <a:rPr lang="en-US" dirty="0" smtClean="0"/>
              <a:t> </a:t>
            </a:r>
            <a:r>
              <a:rPr lang="en-US" dirty="0" err="1" smtClean="0"/>
              <a:t>thích</a:t>
            </a:r>
            <a:r>
              <a:rPr lang="en-US" dirty="0" smtClean="0"/>
              <a:t>: -&gt; | </a:t>
            </a:r>
            <a:r>
              <a:rPr lang="en-US" dirty="0" smtClean="0">
                <a:solidFill>
                  <a:srgbClr val="FF0000"/>
                </a:solidFill>
              </a:rPr>
              <a:t>table _time </a:t>
            </a:r>
            <a:r>
              <a:rPr lang="en-US" dirty="0" err="1" smtClean="0">
                <a:solidFill>
                  <a:srgbClr val="FF0000"/>
                </a:solidFill>
              </a:rPr>
              <a:t>uri</a:t>
            </a:r>
            <a:r>
              <a:rPr lang="en-US" dirty="0" smtClean="0">
                <a:solidFill>
                  <a:srgbClr val="FF0000"/>
                </a:solidFill>
              </a:rPr>
              <a:t> </a:t>
            </a:r>
            <a:r>
              <a:rPr lang="en-US" dirty="0" err="1" smtClean="0">
                <a:solidFill>
                  <a:srgbClr val="FF0000"/>
                </a:solidFill>
              </a:rPr>
              <a:t>src</a:t>
            </a:r>
            <a:r>
              <a:rPr lang="en-US" dirty="0" smtClean="0">
                <a:solidFill>
                  <a:srgbClr val="FF0000"/>
                </a:solidFill>
              </a:rPr>
              <a:t> </a:t>
            </a:r>
            <a:r>
              <a:rPr lang="en-US" dirty="0" err="1" smtClean="0">
                <a:solidFill>
                  <a:srgbClr val="FF0000"/>
                </a:solidFill>
              </a:rPr>
              <a:t>dest_ip</a:t>
            </a:r>
            <a:r>
              <a:rPr lang="en-US" dirty="0" smtClean="0">
                <a:solidFill>
                  <a:srgbClr val="FF0000"/>
                </a:solidFill>
              </a:rPr>
              <a:t> </a:t>
            </a:r>
            <a:r>
              <a:rPr lang="en-US" dirty="0" err="1" smtClean="0">
                <a:solidFill>
                  <a:srgbClr val="FF0000"/>
                </a:solidFill>
              </a:rPr>
              <a:t>form_data</a:t>
            </a:r>
            <a:r>
              <a:rPr lang="en-US" dirty="0" smtClean="0">
                <a:solidFill>
                  <a:srgbClr val="FF0000"/>
                </a:solidFill>
              </a:rPr>
              <a:t> </a:t>
            </a:r>
            <a:r>
              <a:rPr lang="en-US" dirty="0" err="1" smtClean="0"/>
              <a:t>để</a:t>
            </a:r>
            <a:r>
              <a:rPr lang="en-US" dirty="0" smtClean="0"/>
              <a:t> </a:t>
            </a:r>
            <a:r>
              <a:rPr lang="en-US" dirty="0" err="1" smtClean="0"/>
              <a:t>tạo</a:t>
            </a:r>
            <a:r>
              <a:rPr lang="en-US" dirty="0" smtClean="0"/>
              <a:t> </a:t>
            </a:r>
            <a:r>
              <a:rPr lang="en-US" dirty="0" err="1" smtClean="0"/>
              <a:t>bảng</a:t>
            </a:r>
            <a:r>
              <a:rPr lang="en-US" dirty="0" smtClean="0"/>
              <a:t> </a:t>
            </a:r>
            <a:r>
              <a:rPr lang="en-US" dirty="0" err="1" smtClean="0"/>
              <a:t>chứa</a:t>
            </a:r>
            <a:r>
              <a:rPr lang="en-US" dirty="0" smtClean="0"/>
              <a:t> </a:t>
            </a:r>
            <a:r>
              <a:rPr lang="en-US" dirty="0" err="1" smtClean="0"/>
              <a:t>các</a:t>
            </a:r>
            <a:r>
              <a:rPr lang="en-US" dirty="0" smtClean="0"/>
              <a:t> </a:t>
            </a:r>
            <a:r>
              <a:rPr lang="en-US" dirty="0" err="1" smtClean="0"/>
              <a:t>trường</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như</a:t>
            </a:r>
            <a:r>
              <a:rPr lang="en-US" dirty="0" smtClean="0"/>
              <a:t> </a:t>
            </a:r>
            <a:r>
              <a:rPr lang="en-US" dirty="0" err="1" smtClean="0"/>
              <a:t>hình</a:t>
            </a:r>
            <a:r>
              <a:rPr lang="en-US" dirty="0" smtClean="0"/>
              <a:t> </a:t>
            </a:r>
            <a:r>
              <a:rPr lang="en-US" dirty="0" err="1" smtClean="0"/>
              <a:t>bên</a:t>
            </a:r>
            <a:r>
              <a:rPr lang="en-US" dirty="0" smtClean="0"/>
              <a:t> </a:t>
            </a:r>
            <a:r>
              <a:rPr lang="en-US" dirty="0" err="1" smtClean="0"/>
              <a:t>dưới</a:t>
            </a:r>
            <a:endParaRPr lang="en-US" dirty="0"/>
          </a:p>
        </p:txBody>
      </p:sp>
    </p:spTree>
    <p:extLst>
      <p:ext uri="{BB962C8B-B14F-4D97-AF65-F5344CB8AC3E}">
        <p14:creationId xmlns:p14="http://schemas.microsoft.com/office/powerpoint/2010/main" val="1000804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MỤC TIÊU ĐẠT ĐƯỢC</a:t>
            </a:r>
            <a:endParaRPr lang="en-US" dirty="0"/>
          </a:p>
        </p:txBody>
      </p:sp>
      <p:sp>
        <p:nvSpPr>
          <p:cNvPr id="3" name="Content Placeholder 2"/>
          <p:cNvSpPr>
            <a:spLocks noGrp="1"/>
          </p:cNvSpPr>
          <p:nvPr>
            <p:ph idx="1"/>
          </p:nvPr>
        </p:nvSpPr>
        <p:spPr>
          <a:xfrm>
            <a:off x="581192" y="2180496"/>
            <a:ext cx="11029615" cy="2742729"/>
          </a:xfrm>
        </p:spPr>
        <p:txBody>
          <a:bodyPr>
            <a:normAutofit/>
          </a:bodyPr>
          <a:lstStyle/>
          <a:p>
            <a:r>
              <a:rPr lang="en-US" sz="2000" dirty="0" err="1"/>
              <a:t>Tìm</a:t>
            </a:r>
            <a:r>
              <a:rPr lang="en-US" sz="2000" dirty="0"/>
              <a:t> </a:t>
            </a:r>
            <a:r>
              <a:rPr lang="en-US" sz="2000" dirty="0" err="1"/>
              <a:t>hiểu</a:t>
            </a:r>
            <a:r>
              <a:rPr lang="en-US" sz="2000" dirty="0"/>
              <a:t> </a:t>
            </a:r>
            <a:r>
              <a:rPr lang="en-US" sz="2000" dirty="0" err="1"/>
              <a:t>cách</a:t>
            </a:r>
            <a:r>
              <a:rPr lang="en-US" sz="2000" dirty="0"/>
              <a:t> </a:t>
            </a:r>
            <a:r>
              <a:rPr lang="en-US" sz="2000" dirty="0" err="1"/>
              <a:t>tận</a:t>
            </a:r>
            <a:r>
              <a:rPr lang="en-US" sz="2000" dirty="0"/>
              <a:t> </a:t>
            </a:r>
            <a:r>
              <a:rPr lang="en-US" sz="2000" dirty="0" err="1"/>
              <a:t>dụng</a:t>
            </a:r>
            <a:r>
              <a:rPr lang="en-US" sz="2000" dirty="0"/>
              <a:t> </a:t>
            </a:r>
            <a:r>
              <a:rPr lang="en-US" sz="2000" dirty="0" err="1"/>
              <a:t>các</a:t>
            </a:r>
            <a:r>
              <a:rPr lang="en-US" sz="2000" dirty="0"/>
              <a:t> </a:t>
            </a:r>
            <a:r>
              <a:rPr lang="en-US" sz="2000" dirty="0" err="1"/>
              <a:t>trang</a:t>
            </a:r>
            <a:r>
              <a:rPr lang="en-US" sz="2000" dirty="0"/>
              <a:t> web OSINT </a:t>
            </a:r>
            <a:r>
              <a:rPr lang="en-US" sz="2000" dirty="0" err="1"/>
              <a:t>trong</a:t>
            </a:r>
            <a:r>
              <a:rPr lang="en-US" sz="2000" dirty="0"/>
              <a:t> </a:t>
            </a:r>
            <a:r>
              <a:rPr lang="en-US" sz="2000" dirty="0" err="1"/>
              <a:t>quá</a:t>
            </a:r>
            <a:r>
              <a:rPr lang="en-US" sz="2000" dirty="0"/>
              <a:t> </a:t>
            </a:r>
            <a:r>
              <a:rPr lang="en-US" sz="2000" dirty="0" err="1"/>
              <a:t>trình</a:t>
            </a:r>
            <a:r>
              <a:rPr lang="en-US" sz="2000" dirty="0"/>
              <a:t> </a:t>
            </a:r>
            <a:r>
              <a:rPr lang="en-US" sz="2000" dirty="0" err="1"/>
              <a:t>điều</a:t>
            </a:r>
            <a:r>
              <a:rPr lang="en-US" sz="2000" dirty="0"/>
              <a:t> </a:t>
            </a:r>
            <a:r>
              <a:rPr lang="en-US" sz="2000" dirty="0" err="1"/>
              <a:t>tra</a:t>
            </a:r>
            <a:r>
              <a:rPr lang="en-US" sz="2000" dirty="0"/>
              <a:t>     </a:t>
            </a:r>
            <a:endParaRPr lang="en-US" sz="2000" dirty="0" smtClean="0"/>
          </a:p>
          <a:p>
            <a:r>
              <a:rPr lang="en-US" sz="2000" dirty="0" err="1" smtClean="0"/>
              <a:t>Cách</a:t>
            </a:r>
            <a:r>
              <a:rPr lang="en-US" sz="2000" dirty="0" smtClean="0"/>
              <a:t> </a:t>
            </a:r>
            <a:r>
              <a:rPr lang="en-US" sz="2000" dirty="0" err="1"/>
              <a:t>ánh</a:t>
            </a:r>
            <a:r>
              <a:rPr lang="en-US" sz="2000" dirty="0"/>
              <a:t> </a:t>
            </a:r>
            <a:r>
              <a:rPr lang="en-US" sz="2000" dirty="0" err="1"/>
              <a:t>xạ</a:t>
            </a:r>
            <a:r>
              <a:rPr lang="en-US" sz="2000" dirty="0"/>
              <a:t> </a:t>
            </a:r>
            <a:r>
              <a:rPr lang="en-US" sz="2000" dirty="0" err="1"/>
              <a:t>các</a:t>
            </a:r>
            <a:r>
              <a:rPr lang="en-US" sz="2000" dirty="0"/>
              <a:t> </a:t>
            </a:r>
            <a:r>
              <a:rPr lang="en-US" sz="2000" dirty="0" err="1"/>
              <a:t>hoạt</a:t>
            </a:r>
            <a:r>
              <a:rPr lang="en-US" sz="2000" dirty="0"/>
              <a:t> </a:t>
            </a:r>
            <a:r>
              <a:rPr lang="en-US" sz="2000" dirty="0" err="1"/>
              <a:t>động</a:t>
            </a:r>
            <a:r>
              <a:rPr lang="en-US" sz="2000" dirty="0"/>
              <a:t> </a:t>
            </a:r>
            <a:r>
              <a:rPr lang="en-US" sz="2000" dirty="0" err="1"/>
              <a:t>của</a:t>
            </a:r>
            <a:r>
              <a:rPr lang="en-US" sz="2000" dirty="0"/>
              <a:t> </a:t>
            </a:r>
            <a:r>
              <a:rPr lang="en-US" sz="2000" dirty="0" err="1"/>
              <a:t>Kẻ</a:t>
            </a:r>
            <a:r>
              <a:rPr lang="en-US" sz="2000" dirty="0"/>
              <a:t> </a:t>
            </a:r>
            <a:r>
              <a:rPr lang="en-US" sz="2000" dirty="0" err="1"/>
              <a:t>tấn</a:t>
            </a:r>
            <a:r>
              <a:rPr lang="en-US" sz="2000" dirty="0"/>
              <a:t> </a:t>
            </a:r>
            <a:r>
              <a:rPr lang="en-US" sz="2000" dirty="0" err="1"/>
              <a:t>công</a:t>
            </a:r>
            <a:r>
              <a:rPr lang="en-US" sz="2000" dirty="0"/>
              <a:t> </a:t>
            </a:r>
            <a:r>
              <a:rPr lang="en-US" sz="2000" dirty="0" err="1"/>
              <a:t>vào</a:t>
            </a:r>
            <a:r>
              <a:rPr lang="en-US" sz="2000" dirty="0"/>
              <a:t> </a:t>
            </a:r>
            <a:r>
              <a:rPr lang="en-US" sz="2000" dirty="0" err="1"/>
              <a:t>các</a:t>
            </a:r>
            <a:r>
              <a:rPr lang="en-US" sz="2000" dirty="0"/>
              <a:t> </a:t>
            </a:r>
            <a:r>
              <a:rPr lang="en-US" sz="2000" dirty="0" err="1"/>
              <a:t>Giai</a:t>
            </a:r>
            <a:r>
              <a:rPr lang="en-US" sz="2000" dirty="0"/>
              <a:t> </a:t>
            </a:r>
            <a:r>
              <a:rPr lang="en-US" sz="2000" dirty="0" err="1"/>
              <a:t>đoạn</a:t>
            </a:r>
            <a:r>
              <a:rPr lang="en-US" sz="2000" dirty="0"/>
              <a:t> </a:t>
            </a:r>
            <a:r>
              <a:rPr lang="en-US" sz="2000" dirty="0" err="1"/>
              <a:t>Chuỗi</a:t>
            </a:r>
            <a:r>
              <a:rPr lang="en-US" sz="2000" dirty="0"/>
              <a:t> </a:t>
            </a:r>
            <a:r>
              <a:rPr lang="en-US" sz="2000" dirty="0" err="1"/>
              <a:t>tiêu</a:t>
            </a:r>
            <a:r>
              <a:rPr lang="en-US" sz="2000" dirty="0"/>
              <a:t> </a:t>
            </a:r>
            <a:r>
              <a:rPr lang="en-US" sz="2000" dirty="0" err="1"/>
              <a:t>diệt</a:t>
            </a:r>
            <a:r>
              <a:rPr lang="en-US" sz="2000" dirty="0"/>
              <a:t> </a:t>
            </a:r>
            <a:r>
              <a:rPr lang="en-US" sz="2000" dirty="0" err="1"/>
              <a:t>mạng</a:t>
            </a:r>
            <a:r>
              <a:rPr lang="en-US" sz="2000" dirty="0"/>
              <a:t>     </a:t>
            </a:r>
            <a:endParaRPr lang="en-US" sz="2000" dirty="0" smtClean="0"/>
          </a:p>
          <a:p>
            <a:r>
              <a:rPr lang="en-US" sz="2000" dirty="0" err="1" smtClean="0"/>
              <a:t>Cách</a:t>
            </a:r>
            <a:r>
              <a:rPr lang="en-US" sz="2000" dirty="0" smtClean="0"/>
              <a:t> </a:t>
            </a:r>
            <a:r>
              <a:rPr lang="en-US" sz="2000" dirty="0" err="1"/>
              <a:t>sử</a:t>
            </a:r>
            <a:r>
              <a:rPr lang="en-US" sz="2000" dirty="0"/>
              <a:t> </a:t>
            </a:r>
            <a:r>
              <a:rPr lang="en-US" sz="2000" dirty="0" err="1"/>
              <a:t>dụng</a:t>
            </a:r>
            <a:r>
              <a:rPr lang="en-US" sz="2000" dirty="0"/>
              <a:t> </a:t>
            </a:r>
            <a:r>
              <a:rPr lang="en-US" sz="2000" dirty="0" err="1"/>
              <a:t>các</a:t>
            </a:r>
            <a:r>
              <a:rPr lang="en-US" sz="2000" dirty="0"/>
              <a:t> </a:t>
            </a:r>
            <a:r>
              <a:rPr lang="en-US" sz="2000" dirty="0" err="1"/>
              <a:t>tìm</a:t>
            </a:r>
            <a:r>
              <a:rPr lang="en-US" sz="2000" dirty="0"/>
              <a:t> </a:t>
            </a:r>
            <a:r>
              <a:rPr lang="en-US" sz="2000" dirty="0" err="1"/>
              <a:t>kiếm</a:t>
            </a:r>
            <a:r>
              <a:rPr lang="en-US" sz="2000" dirty="0"/>
              <a:t> </a:t>
            </a:r>
            <a:r>
              <a:rPr lang="en-US" sz="2000" dirty="0" err="1"/>
              <a:t>Splunk</a:t>
            </a:r>
            <a:r>
              <a:rPr lang="en-US" sz="2000" dirty="0"/>
              <a:t> </a:t>
            </a:r>
            <a:r>
              <a:rPr lang="en-US" sz="2000" dirty="0" err="1"/>
              <a:t>hiệu</a:t>
            </a:r>
            <a:r>
              <a:rPr lang="en-US" sz="2000" dirty="0"/>
              <a:t> </a:t>
            </a:r>
            <a:r>
              <a:rPr lang="en-US" sz="2000" dirty="0" err="1"/>
              <a:t>quả</a:t>
            </a:r>
            <a:r>
              <a:rPr lang="en-US" sz="2000" dirty="0"/>
              <a:t> </a:t>
            </a:r>
            <a:r>
              <a:rPr lang="en-US" sz="2000" dirty="0" err="1"/>
              <a:t>để</a:t>
            </a:r>
            <a:r>
              <a:rPr lang="en-US" sz="2000" dirty="0"/>
              <a:t> </a:t>
            </a:r>
            <a:r>
              <a:rPr lang="en-US" sz="2000" dirty="0" err="1"/>
              <a:t>điều</a:t>
            </a:r>
            <a:r>
              <a:rPr lang="en-US" sz="2000" dirty="0"/>
              <a:t> </a:t>
            </a:r>
            <a:r>
              <a:rPr lang="en-US" sz="2000" dirty="0" err="1"/>
              <a:t>tra</a:t>
            </a:r>
            <a:r>
              <a:rPr lang="en-US" sz="2000" dirty="0"/>
              <a:t> </a:t>
            </a:r>
            <a:r>
              <a:rPr lang="en-US" sz="2000" dirty="0" err="1"/>
              <a:t>nhật</a:t>
            </a:r>
            <a:r>
              <a:rPr lang="en-US" sz="2000" dirty="0"/>
              <a:t> </a:t>
            </a:r>
            <a:r>
              <a:rPr lang="en-US" sz="2000" dirty="0" err="1"/>
              <a:t>ký</a:t>
            </a:r>
            <a:r>
              <a:rPr lang="en-US" sz="2000" dirty="0"/>
              <a:t>     </a:t>
            </a:r>
            <a:endParaRPr lang="en-US" sz="2000" dirty="0" smtClean="0"/>
          </a:p>
          <a:p>
            <a:r>
              <a:rPr lang="en-US" sz="2000" dirty="0" err="1" smtClean="0"/>
              <a:t>Hiểu</a:t>
            </a:r>
            <a:r>
              <a:rPr lang="en-US" sz="2000" dirty="0" smtClean="0"/>
              <a:t> </a:t>
            </a:r>
            <a:r>
              <a:rPr lang="en-US" sz="2000" dirty="0" err="1"/>
              <a:t>tầm</a:t>
            </a:r>
            <a:r>
              <a:rPr lang="en-US" sz="2000" dirty="0"/>
              <a:t> </a:t>
            </a:r>
            <a:r>
              <a:rPr lang="en-US" sz="2000" dirty="0" err="1"/>
              <a:t>quan</a:t>
            </a:r>
            <a:r>
              <a:rPr lang="en-US" sz="2000" dirty="0"/>
              <a:t> </a:t>
            </a:r>
            <a:r>
              <a:rPr lang="en-US" sz="2000" dirty="0" err="1"/>
              <a:t>trọng</a:t>
            </a:r>
            <a:r>
              <a:rPr lang="en-US" sz="2000" dirty="0"/>
              <a:t> </a:t>
            </a:r>
            <a:r>
              <a:rPr lang="en-US" sz="2000" dirty="0" err="1"/>
              <a:t>của</a:t>
            </a:r>
            <a:r>
              <a:rPr lang="en-US" sz="2000" dirty="0"/>
              <a:t> </a:t>
            </a:r>
            <a:r>
              <a:rPr lang="en-US" sz="2000" dirty="0" err="1"/>
              <a:t>các</a:t>
            </a:r>
            <a:r>
              <a:rPr lang="en-US" sz="2000" dirty="0"/>
              <a:t> </a:t>
            </a:r>
            <a:r>
              <a:rPr lang="en-US" sz="2000" dirty="0" err="1"/>
              <a:t>nguồn</a:t>
            </a:r>
            <a:r>
              <a:rPr lang="en-US" sz="2000" dirty="0"/>
              <a:t> </a:t>
            </a:r>
            <a:r>
              <a:rPr lang="en-US" sz="2000" dirty="0" err="1"/>
              <a:t>nhật</a:t>
            </a:r>
            <a:r>
              <a:rPr lang="en-US" sz="2000" dirty="0"/>
              <a:t> </a:t>
            </a:r>
            <a:r>
              <a:rPr lang="en-US" sz="2000" dirty="0" err="1"/>
              <a:t>ký</a:t>
            </a:r>
            <a:r>
              <a:rPr lang="en-US" sz="2000" dirty="0"/>
              <a:t> </a:t>
            </a:r>
            <a:r>
              <a:rPr lang="en-US" sz="2000" dirty="0" err="1"/>
              <a:t>tập</a:t>
            </a:r>
            <a:r>
              <a:rPr lang="en-US" sz="2000" dirty="0"/>
              <a:t> </a:t>
            </a:r>
            <a:r>
              <a:rPr lang="en-US" sz="2000" dirty="0" err="1"/>
              <a:t>trung</a:t>
            </a:r>
            <a:r>
              <a:rPr lang="en-US" sz="2000" dirty="0"/>
              <a:t> </a:t>
            </a:r>
            <a:r>
              <a:rPr lang="en-US" sz="2000" dirty="0" err="1"/>
              <a:t>vào</a:t>
            </a:r>
            <a:r>
              <a:rPr lang="en-US" sz="2000" dirty="0"/>
              <a:t> </a:t>
            </a:r>
            <a:r>
              <a:rPr lang="en-US" sz="2000" dirty="0" err="1"/>
              <a:t>máy</a:t>
            </a:r>
            <a:r>
              <a:rPr lang="en-US" sz="2000" dirty="0"/>
              <a:t> </a:t>
            </a:r>
            <a:r>
              <a:rPr lang="en-US" sz="2000" dirty="0" err="1"/>
              <a:t>chủ</a:t>
            </a:r>
            <a:r>
              <a:rPr lang="en-US" sz="2000" dirty="0"/>
              <a:t> </a:t>
            </a:r>
            <a:r>
              <a:rPr lang="en-US" sz="2000" dirty="0" err="1"/>
              <a:t>và</a:t>
            </a:r>
            <a:r>
              <a:rPr lang="en-US" sz="2000" dirty="0"/>
              <a:t> </a:t>
            </a:r>
            <a:r>
              <a:rPr lang="en-US" sz="2000" dirty="0" err="1"/>
              <a:t>tập</a:t>
            </a:r>
            <a:r>
              <a:rPr lang="en-US" sz="2000" dirty="0"/>
              <a:t> </a:t>
            </a:r>
            <a:r>
              <a:rPr lang="en-US" sz="2000" dirty="0" err="1"/>
              <a:t>trung</a:t>
            </a:r>
            <a:r>
              <a:rPr lang="en-US" sz="2000" dirty="0"/>
              <a:t> </a:t>
            </a:r>
            <a:r>
              <a:rPr lang="en-US" sz="2000" dirty="0" err="1"/>
              <a:t>vào</a:t>
            </a:r>
            <a:r>
              <a:rPr lang="en-US" sz="2000" dirty="0"/>
              <a:t> </a:t>
            </a:r>
            <a:r>
              <a:rPr lang="en-US" sz="2000" dirty="0" err="1"/>
              <a:t>mạng</a:t>
            </a:r>
            <a:endParaRPr lang="en-US" sz="2000" dirty="0"/>
          </a:p>
        </p:txBody>
      </p:sp>
    </p:spTree>
    <p:extLst>
      <p:ext uri="{BB962C8B-B14F-4D97-AF65-F5344CB8AC3E}">
        <p14:creationId xmlns:p14="http://schemas.microsoft.com/office/powerpoint/2010/main" val="334180171"/>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Trích xuất các trường Tên người dùng và Mật khẩu bằng Regex</a:t>
            </a:r>
            <a:endParaRPr lang="en-US" dirty="0"/>
          </a:p>
        </p:txBody>
      </p:sp>
      <p:sp>
        <p:nvSpPr>
          <p:cNvPr id="3" name="Content Placeholder 2"/>
          <p:cNvSpPr>
            <a:spLocks noGrp="1"/>
          </p:cNvSpPr>
          <p:nvPr>
            <p:ph idx="1"/>
          </p:nvPr>
        </p:nvSpPr>
        <p:spPr>
          <a:xfrm>
            <a:off x="447968" y="1992771"/>
            <a:ext cx="11029615" cy="1192489"/>
          </a:xfrm>
        </p:spPr>
        <p:txBody>
          <a:bodyPr>
            <a:normAutofit/>
          </a:bodyPr>
          <a:lstStyle/>
          <a:p>
            <a:r>
              <a:rPr lang="en-US" sz="2000" dirty="0" err="1" smtClean="0">
                <a:solidFill>
                  <a:schemeClr val="tx1"/>
                </a:solidFill>
              </a:rPr>
              <a:t>Splunk</a:t>
            </a:r>
            <a:r>
              <a:rPr lang="en-US" sz="2000" dirty="0" smtClean="0">
                <a:solidFill>
                  <a:schemeClr val="tx1"/>
                </a:solidFill>
              </a:rPr>
              <a:t> </a:t>
            </a:r>
            <a:r>
              <a:rPr lang="en-US" sz="2000" dirty="0" err="1">
                <a:solidFill>
                  <a:schemeClr val="tx1"/>
                </a:solidFill>
              </a:rPr>
              <a:t>có</a:t>
            </a:r>
            <a:r>
              <a:rPr lang="en-US" sz="2000" dirty="0">
                <a:solidFill>
                  <a:schemeClr val="tx1"/>
                </a:solidFill>
              </a:rPr>
              <a:t> </a:t>
            </a:r>
            <a:r>
              <a:rPr lang="en-US" sz="2000" dirty="0" err="1">
                <a:solidFill>
                  <a:schemeClr val="tx1"/>
                </a:solidFill>
              </a:rPr>
              <a:t>một</a:t>
            </a:r>
            <a:r>
              <a:rPr lang="en-US" sz="2000" dirty="0">
                <a:solidFill>
                  <a:schemeClr val="tx1"/>
                </a:solidFill>
              </a:rPr>
              <a:t> </a:t>
            </a:r>
            <a:r>
              <a:rPr lang="en-US" sz="2000" dirty="0" err="1">
                <a:solidFill>
                  <a:schemeClr val="tx1"/>
                </a:solidFill>
              </a:rPr>
              <a:t>chức</a:t>
            </a:r>
            <a:r>
              <a:rPr lang="en-US" sz="2000" dirty="0">
                <a:solidFill>
                  <a:schemeClr val="tx1"/>
                </a:solidFill>
              </a:rPr>
              <a:t> </a:t>
            </a:r>
            <a:r>
              <a:rPr lang="en-US" sz="2000" dirty="0" err="1">
                <a:solidFill>
                  <a:schemeClr val="tx1"/>
                </a:solidFill>
              </a:rPr>
              <a:t>năng</a:t>
            </a:r>
            <a:r>
              <a:rPr lang="en-US" sz="2000" dirty="0">
                <a:solidFill>
                  <a:schemeClr val="tx1"/>
                </a:solidFill>
              </a:rPr>
              <a:t> </a:t>
            </a:r>
            <a:r>
              <a:rPr lang="en-US" sz="2000" dirty="0" err="1">
                <a:solidFill>
                  <a:schemeClr val="tx1"/>
                </a:solidFill>
              </a:rPr>
              <a:t>gọi</a:t>
            </a:r>
            <a:r>
              <a:rPr lang="en-US" sz="2000" dirty="0">
                <a:solidFill>
                  <a:schemeClr val="tx1"/>
                </a:solidFill>
              </a:rPr>
              <a:t> </a:t>
            </a:r>
            <a:r>
              <a:rPr lang="en-US" sz="2000" dirty="0" err="1">
                <a:solidFill>
                  <a:schemeClr val="tx1"/>
                </a:solidFill>
              </a:rPr>
              <a:t>là</a:t>
            </a:r>
            <a:r>
              <a:rPr lang="en-US" sz="2000" dirty="0">
                <a:solidFill>
                  <a:schemeClr val="tx1"/>
                </a:solidFill>
              </a:rPr>
              <a:t> rex. </a:t>
            </a:r>
            <a:r>
              <a:rPr lang="en-US" sz="2000" dirty="0" err="1">
                <a:solidFill>
                  <a:schemeClr val="tx1"/>
                </a:solidFill>
              </a:rPr>
              <a:t>Nếu</a:t>
            </a:r>
            <a:r>
              <a:rPr lang="en-US" sz="2000" dirty="0">
                <a:solidFill>
                  <a:schemeClr val="tx1"/>
                </a:solidFill>
              </a:rPr>
              <a:t> </a:t>
            </a:r>
            <a:r>
              <a:rPr lang="en-US" sz="2000" dirty="0" err="1">
                <a:solidFill>
                  <a:schemeClr val="tx1"/>
                </a:solidFill>
              </a:rPr>
              <a:t>chúng</a:t>
            </a:r>
            <a:r>
              <a:rPr lang="en-US" sz="2000" dirty="0">
                <a:solidFill>
                  <a:schemeClr val="tx1"/>
                </a:solidFill>
              </a:rPr>
              <a:t> ta </a:t>
            </a:r>
            <a:r>
              <a:rPr lang="en-US" sz="2000" dirty="0" err="1">
                <a:solidFill>
                  <a:schemeClr val="tx1"/>
                </a:solidFill>
              </a:rPr>
              <a:t>nhập</a:t>
            </a:r>
            <a:r>
              <a:rPr lang="en-US" sz="2000" dirty="0">
                <a:solidFill>
                  <a:schemeClr val="tx1"/>
                </a:solidFill>
              </a:rPr>
              <a:t> </a:t>
            </a:r>
            <a:r>
              <a:rPr lang="en-US" sz="2000" dirty="0" err="1">
                <a:solidFill>
                  <a:schemeClr val="tx1"/>
                </a:solidFill>
              </a:rPr>
              <a:t>nó</a:t>
            </a:r>
            <a:r>
              <a:rPr lang="en-US" sz="2000" dirty="0">
                <a:solidFill>
                  <a:schemeClr val="tx1"/>
                </a:solidFill>
              </a:rPr>
              <a:t> </a:t>
            </a:r>
            <a:r>
              <a:rPr lang="en-US" sz="2000" dirty="0" err="1">
                <a:solidFill>
                  <a:schemeClr val="tx1"/>
                </a:solidFill>
              </a:rPr>
              <a:t>vào</a:t>
            </a:r>
            <a:r>
              <a:rPr lang="en-US" sz="2000" dirty="0">
                <a:solidFill>
                  <a:schemeClr val="tx1"/>
                </a:solidFill>
              </a:rPr>
              <a:t> </a:t>
            </a:r>
            <a:r>
              <a:rPr lang="en-US" sz="2000" dirty="0" err="1">
                <a:solidFill>
                  <a:schemeClr val="tx1"/>
                </a:solidFill>
              </a:rPr>
              <a:t>đầu</a:t>
            </a:r>
            <a:r>
              <a:rPr lang="en-US" sz="2000" dirty="0">
                <a:solidFill>
                  <a:schemeClr val="tx1"/>
                </a:solidFill>
              </a:rPr>
              <a:t> </a:t>
            </a:r>
            <a:r>
              <a:rPr lang="en-US" sz="2000" dirty="0" err="1">
                <a:solidFill>
                  <a:schemeClr val="tx1"/>
                </a:solidFill>
              </a:rPr>
              <a:t>tìm</a:t>
            </a:r>
            <a:r>
              <a:rPr lang="en-US" sz="2000" dirty="0">
                <a:solidFill>
                  <a:schemeClr val="tx1"/>
                </a:solidFill>
              </a:rPr>
              <a:t> </a:t>
            </a:r>
            <a:r>
              <a:rPr lang="en-US" sz="2000" dirty="0" err="1">
                <a:solidFill>
                  <a:schemeClr val="tx1"/>
                </a:solidFill>
              </a:rPr>
              <a:t>kiếm</a:t>
            </a:r>
            <a:r>
              <a:rPr lang="en-US" sz="2000" dirty="0">
                <a:solidFill>
                  <a:schemeClr val="tx1"/>
                </a:solidFill>
              </a:rPr>
              <a:t>, </a:t>
            </a:r>
            <a:r>
              <a:rPr lang="en-US" sz="2000" dirty="0" err="1">
                <a:solidFill>
                  <a:schemeClr val="tx1"/>
                </a:solidFill>
              </a:rPr>
              <a:t>nó</a:t>
            </a:r>
            <a:r>
              <a:rPr lang="en-US" sz="2000" dirty="0">
                <a:solidFill>
                  <a:schemeClr val="tx1"/>
                </a:solidFill>
              </a:rPr>
              <a:t> </a:t>
            </a:r>
            <a:r>
              <a:rPr lang="en-US" sz="2000" dirty="0" err="1">
                <a:solidFill>
                  <a:schemeClr val="tx1"/>
                </a:solidFill>
              </a:rPr>
              <a:t>sẽ</a:t>
            </a:r>
            <a:r>
              <a:rPr lang="en-US" sz="2000" dirty="0">
                <a:solidFill>
                  <a:schemeClr val="tx1"/>
                </a:solidFill>
              </a:rPr>
              <a:t> </a:t>
            </a:r>
            <a:r>
              <a:rPr lang="en-US" sz="2000" dirty="0" err="1">
                <a:solidFill>
                  <a:schemeClr val="tx1"/>
                </a:solidFill>
              </a:rPr>
              <a:t>hiển</a:t>
            </a:r>
            <a:r>
              <a:rPr lang="en-US" sz="2000" dirty="0">
                <a:solidFill>
                  <a:schemeClr val="tx1"/>
                </a:solidFill>
              </a:rPr>
              <a:t> </a:t>
            </a:r>
            <a:r>
              <a:rPr lang="en-US" sz="2000" dirty="0" err="1">
                <a:solidFill>
                  <a:schemeClr val="tx1"/>
                </a:solidFill>
              </a:rPr>
              <a:t>thị</a:t>
            </a:r>
            <a:r>
              <a:rPr lang="en-US" sz="2000" dirty="0">
                <a:solidFill>
                  <a:schemeClr val="tx1"/>
                </a:solidFill>
              </a:rPr>
              <a:t> chi </a:t>
            </a:r>
            <a:r>
              <a:rPr lang="en-US" sz="2000" dirty="0" err="1">
                <a:solidFill>
                  <a:schemeClr val="tx1"/>
                </a:solidFill>
              </a:rPr>
              <a:t>tiết</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ví</a:t>
            </a:r>
            <a:r>
              <a:rPr lang="en-US" sz="2000" dirty="0">
                <a:solidFill>
                  <a:schemeClr val="tx1"/>
                </a:solidFill>
              </a:rPr>
              <a:t> </a:t>
            </a:r>
            <a:r>
              <a:rPr lang="en-US" sz="2000" dirty="0" err="1">
                <a:solidFill>
                  <a:schemeClr val="tx1"/>
                </a:solidFill>
              </a:rPr>
              <a:t>dụ</a:t>
            </a:r>
            <a:r>
              <a:rPr lang="en-US" sz="2000" dirty="0">
                <a:solidFill>
                  <a:schemeClr val="tx1"/>
                </a:solidFill>
              </a:rPr>
              <a:t> </a:t>
            </a:r>
            <a:r>
              <a:rPr lang="en-US" sz="2000" dirty="0" err="1">
                <a:solidFill>
                  <a:schemeClr val="tx1"/>
                </a:solidFill>
              </a:rPr>
              <a:t>về</a:t>
            </a:r>
            <a:r>
              <a:rPr lang="en-US" sz="2000" dirty="0">
                <a:solidFill>
                  <a:schemeClr val="tx1"/>
                </a:solidFill>
              </a:rPr>
              <a:t> </a:t>
            </a:r>
            <a:r>
              <a:rPr lang="en-US" sz="2000" dirty="0" err="1">
                <a:solidFill>
                  <a:schemeClr val="tx1"/>
                </a:solidFill>
              </a:rPr>
              <a:t>cách</a:t>
            </a:r>
            <a:r>
              <a:rPr lang="en-US" sz="2000" dirty="0">
                <a:solidFill>
                  <a:schemeClr val="tx1"/>
                </a:solidFill>
              </a:rPr>
              <a:t> </a:t>
            </a:r>
            <a:r>
              <a:rPr lang="en-US" sz="2000" dirty="0" err="1">
                <a:solidFill>
                  <a:schemeClr val="tx1"/>
                </a:solidFill>
              </a:rPr>
              <a:t>sử</a:t>
            </a:r>
            <a:r>
              <a:rPr lang="en-US" sz="2000" dirty="0">
                <a:solidFill>
                  <a:schemeClr val="tx1"/>
                </a:solidFill>
              </a:rPr>
              <a:t> </a:t>
            </a:r>
            <a:r>
              <a:rPr lang="en-US" sz="2000" dirty="0" err="1">
                <a:solidFill>
                  <a:schemeClr val="tx1"/>
                </a:solidFill>
              </a:rPr>
              <a:t>dụng</a:t>
            </a:r>
            <a:r>
              <a:rPr lang="en-US" sz="2000" dirty="0">
                <a:solidFill>
                  <a:schemeClr val="tx1"/>
                </a:solidFill>
              </a:rPr>
              <a:t> </a:t>
            </a:r>
            <a:r>
              <a:rPr lang="en-US" sz="2000" dirty="0" err="1">
                <a:solidFill>
                  <a:schemeClr val="tx1"/>
                </a:solidFill>
              </a:rPr>
              <a:t>nó</a:t>
            </a:r>
            <a:r>
              <a:rPr lang="en-US" sz="2000" dirty="0">
                <a:solidFill>
                  <a:schemeClr val="tx1"/>
                </a:solidFill>
              </a:rPr>
              <a:t> </a:t>
            </a:r>
            <a:r>
              <a:rPr lang="en-US" sz="2000" dirty="0" err="1">
                <a:solidFill>
                  <a:schemeClr val="tx1"/>
                </a:solidFill>
              </a:rPr>
              <a:t>để</a:t>
            </a:r>
            <a:r>
              <a:rPr lang="en-US" sz="2000" dirty="0">
                <a:solidFill>
                  <a:schemeClr val="tx1"/>
                </a:solidFill>
              </a:rPr>
              <a:t> </a:t>
            </a:r>
            <a:r>
              <a:rPr lang="en-US" sz="2000" dirty="0" err="1">
                <a:solidFill>
                  <a:schemeClr val="tx1"/>
                </a:solidFill>
              </a:rPr>
              <a:t>trích</a:t>
            </a:r>
            <a:r>
              <a:rPr lang="en-US" sz="2000" dirty="0">
                <a:solidFill>
                  <a:schemeClr val="tx1"/>
                </a:solidFill>
              </a:rPr>
              <a:t> </a:t>
            </a:r>
            <a:r>
              <a:rPr lang="en-US" sz="2000" dirty="0" err="1">
                <a:solidFill>
                  <a:schemeClr val="tx1"/>
                </a:solidFill>
              </a:rPr>
              <a:t>xuất</a:t>
            </a:r>
            <a:r>
              <a:rPr lang="en-US" sz="2000" dirty="0">
                <a:solidFill>
                  <a:schemeClr val="tx1"/>
                </a:solidFill>
              </a:rPr>
              <a:t> </a:t>
            </a:r>
            <a:r>
              <a:rPr lang="en-US" sz="2000" dirty="0" err="1">
                <a:solidFill>
                  <a:schemeClr val="tx1"/>
                </a:solidFill>
              </a:rPr>
              <a:t>các</a:t>
            </a:r>
            <a:r>
              <a:rPr lang="en-US" sz="2000" dirty="0">
                <a:solidFill>
                  <a:schemeClr val="tx1"/>
                </a:solidFill>
              </a:rPr>
              <a:t> </a:t>
            </a:r>
            <a:r>
              <a:rPr lang="en-US" sz="2000" dirty="0" err="1">
                <a:solidFill>
                  <a:schemeClr val="tx1"/>
                </a:solidFill>
              </a:rPr>
              <a:t>giá</a:t>
            </a:r>
            <a:r>
              <a:rPr lang="en-US" sz="2000" dirty="0">
                <a:solidFill>
                  <a:schemeClr val="tx1"/>
                </a:solidFill>
              </a:rPr>
              <a:t> </a:t>
            </a:r>
            <a:r>
              <a:rPr lang="en-US" sz="2000" dirty="0" err="1">
                <a:solidFill>
                  <a:schemeClr val="tx1"/>
                </a:solidFill>
              </a:rPr>
              <a:t>trị</a:t>
            </a:r>
            <a:r>
              <a:rPr lang="en-US" sz="2000" dirty="0">
                <a:solidFill>
                  <a:schemeClr val="tx1"/>
                </a:solidFill>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060" y="3112594"/>
            <a:ext cx="6769285" cy="3506208"/>
          </a:xfrm>
          <a:prstGeom prst="rect">
            <a:avLst/>
          </a:prstGeom>
        </p:spPr>
      </p:pic>
    </p:spTree>
    <p:extLst>
      <p:ext uri="{BB962C8B-B14F-4D97-AF65-F5344CB8AC3E}">
        <p14:creationId xmlns:p14="http://schemas.microsoft.com/office/powerpoint/2010/main" val="34289656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Trích xuất các trường Tên người dùng và Mật khẩu bằng Regex</a:t>
            </a:r>
            <a:endParaRPr lang="en-US" dirty="0"/>
          </a:p>
        </p:txBody>
      </p:sp>
      <p:sp>
        <p:nvSpPr>
          <p:cNvPr id="3" name="Content Placeholder 2"/>
          <p:cNvSpPr>
            <a:spLocks noGrp="1"/>
          </p:cNvSpPr>
          <p:nvPr>
            <p:ph idx="1"/>
          </p:nvPr>
        </p:nvSpPr>
        <p:spPr>
          <a:xfrm>
            <a:off x="581192" y="2180497"/>
            <a:ext cx="11029615" cy="2729706"/>
          </a:xfrm>
        </p:spPr>
        <p:txBody>
          <a:bodyPr>
            <a:normAutofit/>
          </a:bodyPr>
          <a:lstStyle/>
          <a:p>
            <a:r>
              <a:rPr lang="en-US" sz="2000" dirty="0"/>
              <a:t>S</a:t>
            </a:r>
            <a:r>
              <a:rPr lang="vi-VN" sz="2000" dirty="0" smtClean="0"/>
              <a:t>ử </a:t>
            </a:r>
            <a:r>
              <a:rPr lang="vi-VN" sz="2000" dirty="0"/>
              <a:t>dụng Regex. </a:t>
            </a:r>
            <a:r>
              <a:rPr lang="vi-VN" sz="2000" dirty="0">
                <a:solidFill>
                  <a:srgbClr val="FF0000"/>
                </a:solidFill>
              </a:rPr>
              <a:t>rex field=form_data "passwd=(?&lt;creds&gt;\w+)" </a:t>
            </a:r>
            <a:r>
              <a:rPr lang="vi-VN" sz="2000" dirty="0"/>
              <a:t>Để chỉ trích xuất các giá trị passwd. Điều này sẽ chọn trường form_data và trích xuất tất cả các giá trị được tìm thấy với trường </a:t>
            </a:r>
            <a:r>
              <a:rPr lang="en-US" sz="2000" dirty="0" err="1"/>
              <a:t>được</a:t>
            </a:r>
            <a:r>
              <a:rPr lang="en-US" sz="2000" dirty="0"/>
              <a:t> </a:t>
            </a:r>
            <a:r>
              <a:rPr lang="en-US" sz="2000" dirty="0" err="1"/>
              <a:t>chỉ</a:t>
            </a:r>
            <a:r>
              <a:rPr lang="en-US" sz="2000" dirty="0"/>
              <a:t> </a:t>
            </a:r>
            <a:r>
              <a:rPr lang="en-US" sz="2000" dirty="0" err="1"/>
              <a:t>định</a:t>
            </a:r>
            <a:r>
              <a:rPr lang="en-US" sz="2000" dirty="0" smtClean="0"/>
              <a:t>.</a:t>
            </a:r>
            <a:endParaRPr lang="en-US" sz="2000" b="1" dirty="0" smtClean="0"/>
          </a:p>
          <a:p>
            <a:r>
              <a:rPr lang="en-US" sz="2000" b="1" dirty="0" smtClean="0"/>
              <a:t>Search </a:t>
            </a:r>
            <a:r>
              <a:rPr lang="en-US" sz="2000" b="1" dirty="0"/>
              <a:t>Query</a:t>
            </a:r>
            <a:r>
              <a:rPr lang="en-US" sz="2000" b="1" dirty="0" smtClean="0"/>
              <a:t>: </a:t>
            </a:r>
            <a:r>
              <a:rPr lang="en-US" sz="2000" dirty="0" smtClean="0">
                <a:solidFill>
                  <a:srgbClr val="FF0000"/>
                </a:solidFill>
              </a:rPr>
              <a:t>index=botsv1 </a:t>
            </a:r>
            <a:r>
              <a:rPr lang="en-US" sz="2000" dirty="0" err="1">
                <a:solidFill>
                  <a:srgbClr val="FF0000"/>
                </a:solidFill>
              </a:rPr>
              <a:t>sourcetype</a:t>
            </a:r>
            <a:r>
              <a:rPr lang="en-US" sz="2000" dirty="0">
                <a:solidFill>
                  <a:srgbClr val="FF0000"/>
                </a:solidFill>
              </a:rPr>
              <a:t>=</a:t>
            </a:r>
            <a:r>
              <a:rPr lang="en-US" sz="2000" dirty="0" err="1">
                <a:solidFill>
                  <a:srgbClr val="FF0000"/>
                </a:solidFill>
              </a:rPr>
              <a:t>stream:http</a:t>
            </a:r>
            <a:r>
              <a:rPr lang="en-US" sz="2000" dirty="0">
                <a:solidFill>
                  <a:srgbClr val="FF0000"/>
                </a:solidFill>
              </a:rPr>
              <a:t> </a:t>
            </a:r>
            <a:r>
              <a:rPr lang="en-US" sz="2000" dirty="0" err="1">
                <a:solidFill>
                  <a:srgbClr val="FF0000"/>
                </a:solidFill>
              </a:rPr>
              <a:t>dest_ip</a:t>
            </a:r>
            <a:r>
              <a:rPr lang="en-US" sz="2000" dirty="0">
                <a:solidFill>
                  <a:srgbClr val="FF0000"/>
                </a:solidFill>
              </a:rPr>
              <a:t>="192.168.250.70" </a:t>
            </a:r>
            <a:r>
              <a:rPr lang="en-US" sz="2000" dirty="0" err="1">
                <a:solidFill>
                  <a:srgbClr val="FF0000"/>
                </a:solidFill>
              </a:rPr>
              <a:t>http_method</a:t>
            </a:r>
            <a:r>
              <a:rPr lang="en-US" sz="2000" dirty="0">
                <a:solidFill>
                  <a:srgbClr val="FF0000"/>
                </a:solidFill>
              </a:rPr>
              <a:t>=POST </a:t>
            </a:r>
            <a:r>
              <a:rPr lang="en-US" sz="2000" dirty="0" err="1">
                <a:solidFill>
                  <a:srgbClr val="FF0000"/>
                </a:solidFill>
              </a:rPr>
              <a:t>form_data</a:t>
            </a:r>
            <a:r>
              <a:rPr lang="en-US" sz="2000" dirty="0">
                <a:solidFill>
                  <a:srgbClr val="FF0000"/>
                </a:solidFill>
              </a:rPr>
              <a:t>=*username*</a:t>
            </a:r>
            <a:r>
              <a:rPr lang="en-US" sz="2000" dirty="0" err="1">
                <a:solidFill>
                  <a:srgbClr val="FF0000"/>
                </a:solidFill>
              </a:rPr>
              <a:t>passwd</a:t>
            </a:r>
            <a:r>
              <a:rPr lang="en-US" sz="2000" dirty="0">
                <a:solidFill>
                  <a:srgbClr val="FF0000"/>
                </a:solidFill>
              </a:rPr>
              <a:t>* | rex field=</a:t>
            </a:r>
            <a:r>
              <a:rPr lang="en-US" sz="2000" dirty="0" err="1">
                <a:solidFill>
                  <a:srgbClr val="FF0000"/>
                </a:solidFill>
              </a:rPr>
              <a:t>form_data</a:t>
            </a:r>
            <a:r>
              <a:rPr lang="en-US" sz="2000" dirty="0">
                <a:solidFill>
                  <a:srgbClr val="FF0000"/>
                </a:solidFill>
              </a:rPr>
              <a:t> "</a:t>
            </a:r>
            <a:r>
              <a:rPr lang="en-US" sz="2000" dirty="0" err="1">
                <a:solidFill>
                  <a:srgbClr val="FF0000"/>
                </a:solidFill>
              </a:rPr>
              <a:t>passwd</a:t>
            </a:r>
            <a:r>
              <a:rPr lang="en-US" sz="2000" dirty="0">
                <a:solidFill>
                  <a:srgbClr val="FF0000"/>
                </a:solidFill>
              </a:rPr>
              <a:t>=(?&lt;creds&gt;\w+)"  | table </a:t>
            </a:r>
            <a:r>
              <a:rPr lang="en-US" sz="2000" dirty="0" err="1">
                <a:solidFill>
                  <a:srgbClr val="FF0000"/>
                </a:solidFill>
              </a:rPr>
              <a:t>src_ip</a:t>
            </a:r>
            <a:r>
              <a:rPr lang="en-US" sz="2000" dirty="0">
                <a:solidFill>
                  <a:srgbClr val="FF0000"/>
                </a:solidFill>
              </a:rPr>
              <a:t> creds</a:t>
            </a:r>
          </a:p>
        </p:txBody>
      </p:sp>
    </p:spTree>
    <p:extLst>
      <p:ext uri="{BB962C8B-B14F-4D97-AF65-F5344CB8AC3E}">
        <p14:creationId xmlns:p14="http://schemas.microsoft.com/office/powerpoint/2010/main" val="55407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TÌM KIẾM CÔNG CỤ MÀ KẺ TẤN CÔNG SỬ DỤNG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003" y="2097366"/>
            <a:ext cx="7604269" cy="3770538"/>
          </a:xfrm>
        </p:spPr>
      </p:pic>
    </p:spTree>
    <p:extLst>
      <p:ext uri="{BB962C8B-B14F-4D97-AF65-F5344CB8AC3E}">
        <p14:creationId xmlns:p14="http://schemas.microsoft.com/office/powerpoint/2010/main" val="36097554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TÌM KIẾM CÔNG CỤ MÀ KẺ TẤN CÔNG SỬ DỤNG</a:t>
            </a:r>
            <a:endParaRPr lang="en-US" dirty="0"/>
          </a:p>
        </p:txBody>
      </p:sp>
      <p:sp>
        <p:nvSpPr>
          <p:cNvPr id="3" name="Content Placeholder 2"/>
          <p:cNvSpPr>
            <a:spLocks noGrp="1"/>
          </p:cNvSpPr>
          <p:nvPr>
            <p:ph idx="1"/>
          </p:nvPr>
        </p:nvSpPr>
        <p:spPr>
          <a:xfrm>
            <a:off x="581192" y="2180497"/>
            <a:ext cx="11029615" cy="2748786"/>
          </a:xfrm>
        </p:spPr>
        <p:txBody>
          <a:bodyPr/>
          <a:lstStyle/>
          <a:p>
            <a:r>
              <a:rPr lang="en-US" dirty="0"/>
              <a:t>Search Query: </a:t>
            </a:r>
            <a:r>
              <a:rPr lang="en-US" dirty="0">
                <a:solidFill>
                  <a:srgbClr val="FF0000"/>
                </a:solidFill>
              </a:rPr>
              <a:t>index=botsv1 </a:t>
            </a:r>
            <a:r>
              <a:rPr lang="en-US" dirty="0" err="1">
                <a:solidFill>
                  <a:srgbClr val="FF0000"/>
                </a:solidFill>
              </a:rPr>
              <a:t>sourcetype</a:t>
            </a:r>
            <a:r>
              <a:rPr lang="en-US" dirty="0">
                <a:solidFill>
                  <a:srgbClr val="FF0000"/>
                </a:solidFill>
              </a:rPr>
              <a:t>=</a:t>
            </a:r>
            <a:r>
              <a:rPr lang="en-US" dirty="0" err="1">
                <a:solidFill>
                  <a:srgbClr val="FF0000"/>
                </a:solidFill>
              </a:rPr>
              <a:t>stream:http</a:t>
            </a:r>
            <a:r>
              <a:rPr lang="en-US" dirty="0">
                <a:solidFill>
                  <a:srgbClr val="FF0000"/>
                </a:solidFill>
              </a:rPr>
              <a:t> </a:t>
            </a:r>
            <a:r>
              <a:rPr lang="en-US" dirty="0" err="1">
                <a:solidFill>
                  <a:srgbClr val="FF0000"/>
                </a:solidFill>
              </a:rPr>
              <a:t>dest_ip</a:t>
            </a:r>
            <a:r>
              <a:rPr lang="en-US" dirty="0">
                <a:solidFill>
                  <a:srgbClr val="FF0000"/>
                </a:solidFill>
              </a:rPr>
              <a:t>="192.168.250.70" </a:t>
            </a:r>
            <a:r>
              <a:rPr lang="en-US" dirty="0" err="1">
                <a:solidFill>
                  <a:srgbClr val="FF0000"/>
                </a:solidFill>
              </a:rPr>
              <a:t>http_method</a:t>
            </a:r>
            <a:r>
              <a:rPr lang="en-US" dirty="0">
                <a:solidFill>
                  <a:srgbClr val="FF0000"/>
                </a:solidFill>
              </a:rPr>
              <a:t>=POST </a:t>
            </a:r>
            <a:r>
              <a:rPr lang="en-US" dirty="0" err="1">
                <a:solidFill>
                  <a:srgbClr val="FF0000"/>
                </a:solidFill>
              </a:rPr>
              <a:t>form_data</a:t>
            </a:r>
            <a:r>
              <a:rPr lang="en-US" dirty="0">
                <a:solidFill>
                  <a:srgbClr val="FF0000"/>
                </a:solidFill>
              </a:rPr>
              <a:t>=*username*</a:t>
            </a:r>
            <a:r>
              <a:rPr lang="en-US" dirty="0" err="1">
                <a:solidFill>
                  <a:srgbClr val="FF0000"/>
                </a:solidFill>
              </a:rPr>
              <a:t>passwd</a:t>
            </a:r>
            <a:r>
              <a:rPr lang="en-US" dirty="0">
                <a:solidFill>
                  <a:srgbClr val="FF0000"/>
                </a:solidFill>
              </a:rPr>
              <a:t>* | rex field=</a:t>
            </a:r>
            <a:r>
              <a:rPr lang="en-US" dirty="0" err="1">
                <a:solidFill>
                  <a:srgbClr val="FF0000"/>
                </a:solidFill>
              </a:rPr>
              <a:t>form_data</a:t>
            </a:r>
            <a:r>
              <a:rPr lang="en-US" dirty="0">
                <a:solidFill>
                  <a:srgbClr val="FF0000"/>
                </a:solidFill>
              </a:rPr>
              <a:t> "</a:t>
            </a:r>
            <a:r>
              <a:rPr lang="en-US" dirty="0" err="1">
                <a:solidFill>
                  <a:srgbClr val="FF0000"/>
                </a:solidFill>
              </a:rPr>
              <a:t>passwd</a:t>
            </a:r>
            <a:r>
              <a:rPr lang="en-US" dirty="0">
                <a:solidFill>
                  <a:srgbClr val="FF0000"/>
                </a:solidFill>
              </a:rPr>
              <a:t>=(?&lt;creds&gt;\w+)" |table _time </a:t>
            </a:r>
            <a:r>
              <a:rPr lang="en-US" dirty="0" err="1">
                <a:solidFill>
                  <a:srgbClr val="FF0000"/>
                </a:solidFill>
              </a:rPr>
              <a:t>src_ip</a:t>
            </a:r>
            <a:r>
              <a:rPr lang="en-US" dirty="0">
                <a:solidFill>
                  <a:srgbClr val="FF0000"/>
                </a:solidFill>
              </a:rPr>
              <a:t> </a:t>
            </a:r>
            <a:r>
              <a:rPr lang="en-US" dirty="0" err="1">
                <a:solidFill>
                  <a:srgbClr val="FF0000"/>
                </a:solidFill>
              </a:rPr>
              <a:t>uri</a:t>
            </a:r>
            <a:r>
              <a:rPr lang="en-US" dirty="0">
                <a:solidFill>
                  <a:srgbClr val="FF0000"/>
                </a:solidFill>
              </a:rPr>
              <a:t> </a:t>
            </a:r>
            <a:r>
              <a:rPr lang="en-US" dirty="0" err="1">
                <a:solidFill>
                  <a:srgbClr val="FF0000"/>
                </a:solidFill>
              </a:rPr>
              <a:t>http_user_agent</a:t>
            </a:r>
            <a:r>
              <a:rPr lang="en-US" dirty="0">
                <a:solidFill>
                  <a:srgbClr val="FF0000"/>
                </a:solidFill>
              </a:rPr>
              <a:t> creds</a:t>
            </a:r>
          </a:p>
        </p:txBody>
      </p:sp>
    </p:spTree>
    <p:extLst>
      <p:ext uri="{BB962C8B-B14F-4D97-AF65-F5344CB8AC3E}">
        <p14:creationId xmlns:p14="http://schemas.microsoft.com/office/powerpoint/2010/main" val="409061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TÌM KIẾM CÔNG CỤ MÀ KẺ TẤN CÔNG SỬ DỤNG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192" y="1842109"/>
            <a:ext cx="11297615" cy="4956097"/>
          </a:xfrm>
        </p:spPr>
      </p:pic>
    </p:spTree>
    <p:extLst>
      <p:ext uri="{BB962C8B-B14F-4D97-AF65-F5344CB8AC3E}">
        <p14:creationId xmlns:p14="http://schemas.microsoft.com/office/powerpoint/2010/main" val="4981042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2813796"/>
            <a:ext cx="11029615" cy="1497507"/>
          </a:xfrm>
        </p:spPr>
        <p:txBody>
          <a:bodyPr>
            <a:normAutofit/>
          </a:bodyPr>
          <a:lstStyle/>
          <a:p>
            <a:r>
              <a:rPr lang="en-US" dirty="0" err="1"/>
              <a:t>Điều</a:t>
            </a:r>
            <a:r>
              <a:rPr lang="en-US" dirty="0"/>
              <a:t> </a:t>
            </a:r>
            <a:r>
              <a:rPr lang="en-US" dirty="0" err="1"/>
              <a:t>tra</a:t>
            </a:r>
            <a:r>
              <a:rPr lang="en-US" dirty="0"/>
              <a:t> </a:t>
            </a:r>
            <a:r>
              <a:rPr lang="en-US" dirty="0" err="1"/>
              <a:t>phân</a:t>
            </a:r>
            <a:r>
              <a:rPr lang="en-US" dirty="0"/>
              <a:t> </a:t>
            </a:r>
            <a:r>
              <a:rPr lang="en-US" dirty="0" err="1"/>
              <a:t>tích</a:t>
            </a:r>
            <a:r>
              <a:rPr lang="en-US" dirty="0"/>
              <a:t> </a:t>
            </a:r>
            <a:r>
              <a:rPr lang="en-US" dirty="0" err="1"/>
              <a:t>tình</a:t>
            </a:r>
            <a:r>
              <a:rPr lang="en-US" dirty="0"/>
              <a:t> </a:t>
            </a:r>
            <a:r>
              <a:rPr lang="en-US" dirty="0" err="1"/>
              <a:t>huống</a:t>
            </a:r>
            <a:r>
              <a:rPr lang="en-US" dirty="0"/>
              <a:t> </a:t>
            </a:r>
            <a:r>
              <a:rPr lang="en-US" dirty="0" err="1"/>
              <a:t>tấn</a:t>
            </a:r>
            <a:r>
              <a:rPr lang="en-US" dirty="0"/>
              <a:t> </a:t>
            </a:r>
            <a:r>
              <a:rPr lang="en-US" dirty="0" err="1"/>
              <a:t>công</a:t>
            </a:r>
            <a:r>
              <a:rPr lang="en-US" dirty="0"/>
              <a:t> Installation </a:t>
            </a:r>
          </a:p>
        </p:txBody>
      </p:sp>
      <p:sp>
        <p:nvSpPr>
          <p:cNvPr id="3" name="Text Placeholder 2"/>
          <p:cNvSpPr>
            <a:spLocks noGrp="1"/>
          </p:cNvSpPr>
          <p:nvPr>
            <p:ph type="body" idx="1"/>
          </p:nvPr>
        </p:nvSpPr>
        <p:spPr>
          <a:xfrm>
            <a:off x="581192" y="4311303"/>
            <a:ext cx="11029615" cy="830670"/>
          </a:xfrm>
        </p:spPr>
        <p:txBody>
          <a:bodyPr>
            <a:noAutofit/>
          </a:bodyPr>
          <a:lstStyle/>
          <a:p>
            <a:r>
              <a:rPr lang="en-US" cap="none" dirty="0" err="1" smtClean="0"/>
              <a:t>Khi</a:t>
            </a:r>
            <a:r>
              <a:rPr lang="en-US" cap="none" dirty="0" smtClean="0"/>
              <a:t> </a:t>
            </a:r>
            <a:r>
              <a:rPr lang="en-US" cap="none" dirty="0" err="1" smtClean="0"/>
              <a:t>kẻ</a:t>
            </a:r>
            <a:r>
              <a:rPr lang="en-US" cap="none" dirty="0" smtClean="0"/>
              <a:t> </a:t>
            </a:r>
            <a:r>
              <a:rPr lang="en-US" cap="none" dirty="0" err="1" smtClean="0"/>
              <a:t>tấn</a:t>
            </a:r>
            <a:r>
              <a:rPr lang="en-US" cap="none" dirty="0" smtClean="0"/>
              <a:t> </a:t>
            </a:r>
            <a:r>
              <a:rPr lang="en-US" cap="none" dirty="0" err="1" smtClean="0"/>
              <a:t>công</a:t>
            </a:r>
            <a:r>
              <a:rPr lang="en-US" cap="none" dirty="0" smtClean="0"/>
              <a:t> </a:t>
            </a:r>
            <a:r>
              <a:rPr lang="en-US" cap="none" dirty="0" err="1" smtClean="0"/>
              <a:t>đã</a:t>
            </a:r>
            <a:r>
              <a:rPr lang="en-US" cap="none" dirty="0" smtClean="0"/>
              <a:t> </a:t>
            </a:r>
            <a:r>
              <a:rPr lang="en-US" cap="none" dirty="0" err="1" smtClean="0"/>
              <a:t>khai</a:t>
            </a:r>
            <a:r>
              <a:rPr lang="en-US" cap="none" dirty="0" smtClean="0"/>
              <a:t> </a:t>
            </a:r>
            <a:r>
              <a:rPr lang="en-US" cap="none" dirty="0" err="1" smtClean="0"/>
              <a:t>thác</a:t>
            </a:r>
            <a:r>
              <a:rPr lang="en-US" cap="none" dirty="0" smtClean="0"/>
              <a:t> </a:t>
            </a:r>
            <a:r>
              <a:rPr lang="en-US" cap="none" dirty="0" err="1" smtClean="0"/>
              <a:t>thành</a:t>
            </a:r>
            <a:r>
              <a:rPr lang="en-US" cap="none" dirty="0" smtClean="0"/>
              <a:t> </a:t>
            </a:r>
            <a:r>
              <a:rPr lang="en-US" cap="none" dirty="0" err="1" smtClean="0"/>
              <a:t>công</a:t>
            </a:r>
            <a:r>
              <a:rPr lang="en-US" cap="none" dirty="0" smtClean="0"/>
              <a:t> </a:t>
            </a:r>
            <a:r>
              <a:rPr lang="en-US" cap="none" dirty="0" err="1" smtClean="0"/>
              <a:t>tính</a:t>
            </a:r>
            <a:r>
              <a:rPr lang="en-US" cap="none" dirty="0" smtClean="0"/>
              <a:t> </a:t>
            </a:r>
            <a:r>
              <a:rPr lang="en-US" cap="none" dirty="0" err="1" smtClean="0"/>
              <a:t>bảo</a:t>
            </a:r>
            <a:r>
              <a:rPr lang="en-US" cap="none" dirty="0" smtClean="0"/>
              <a:t> </a:t>
            </a:r>
            <a:r>
              <a:rPr lang="en-US" cap="none" dirty="0" err="1" smtClean="0"/>
              <a:t>mật</a:t>
            </a:r>
            <a:r>
              <a:rPr lang="en-US" cap="none" dirty="0" smtClean="0"/>
              <a:t> </a:t>
            </a:r>
            <a:r>
              <a:rPr lang="en-US" cap="none" dirty="0" err="1" smtClean="0"/>
              <a:t>của</a:t>
            </a:r>
            <a:r>
              <a:rPr lang="en-US" cap="none" dirty="0" smtClean="0"/>
              <a:t> </a:t>
            </a:r>
            <a:r>
              <a:rPr lang="en-US" cap="none" dirty="0" err="1" smtClean="0"/>
              <a:t>một</a:t>
            </a:r>
            <a:r>
              <a:rPr lang="en-US" cap="none" dirty="0" smtClean="0"/>
              <a:t> </a:t>
            </a:r>
            <a:r>
              <a:rPr lang="en-US" cap="none" dirty="0" err="1" smtClean="0"/>
              <a:t>hệ</a:t>
            </a:r>
            <a:r>
              <a:rPr lang="en-US" cap="none" dirty="0" smtClean="0"/>
              <a:t> </a:t>
            </a:r>
            <a:r>
              <a:rPr lang="en-US" cap="none" dirty="0" err="1" smtClean="0"/>
              <a:t>thống</a:t>
            </a:r>
            <a:r>
              <a:rPr lang="en-US" cap="none" dirty="0" smtClean="0"/>
              <a:t>, </a:t>
            </a:r>
            <a:r>
              <a:rPr lang="en-US" cap="none" dirty="0" err="1" smtClean="0"/>
              <a:t>hắn</a:t>
            </a:r>
            <a:r>
              <a:rPr lang="en-US" cap="none" dirty="0" smtClean="0"/>
              <a:t> </a:t>
            </a:r>
            <a:r>
              <a:rPr lang="en-US" cap="none" dirty="0" err="1" smtClean="0"/>
              <a:t>sẽ</a:t>
            </a:r>
            <a:r>
              <a:rPr lang="en-US" cap="none" dirty="0" smtClean="0"/>
              <a:t> </a:t>
            </a:r>
            <a:r>
              <a:rPr lang="en-US" cap="none" dirty="0" err="1" smtClean="0"/>
              <a:t>cố</a:t>
            </a:r>
            <a:r>
              <a:rPr lang="en-US" cap="none" dirty="0" smtClean="0"/>
              <a:t> </a:t>
            </a:r>
            <a:r>
              <a:rPr lang="en-US" cap="none" dirty="0" err="1" smtClean="0"/>
              <a:t>gắng</a:t>
            </a:r>
            <a:r>
              <a:rPr lang="en-US" cap="none" dirty="0" smtClean="0"/>
              <a:t> </a:t>
            </a:r>
            <a:r>
              <a:rPr lang="en-US" cap="none" dirty="0" err="1" smtClean="0"/>
              <a:t>cài</a:t>
            </a:r>
            <a:r>
              <a:rPr lang="en-US" cap="none" dirty="0" smtClean="0"/>
              <a:t> </a:t>
            </a:r>
            <a:r>
              <a:rPr lang="en-US" cap="none" dirty="0" err="1" smtClean="0"/>
              <a:t>đặt</a:t>
            </a:r>
            <a:r>
              <a:rPr lang="en-US" cap="none" dirty="0" smtClean="0"/>
              <a:t> </a:t>
            </a:r>
            <a:r>
              <a:rPr lang="en-US" cap="none" dirty="0" err="1" smtClean="0"/>
              <a:t>một</a:t>
            </a:r>
            <a:r>
              <a:rPr lang="en-US" cap="none" dirty="0" smtClean="0"/>
              <a:t> </a:t>
            </a:r>
            <a:r>
              <a:rPr lang="en-US" cap="none" dirty="0" err="1" smtClean="0"/>
              <a:t>cửa</a:t>
            </a:r>
            <a:r>
              <a:rPr lang="en-US" cap="none" dirty="0" smtClean="0"/>
              <a:t> </a:t>
            </a:r>
            <a:r>
              <a:rPr lang="en-US" cap="none" dirty="0" err="1" smtClean="0"/>
              <a:t>hậu</a:t>
            </a:r>
            <a:r>
              <a:rPr lang="en-US" cap="none" dirty="0" smtClean="0"/>
              <a:t> </a:t>
            </a:r>
            <a:r>
              <a:rPr lang="en-US" cap="none" dirty="0" err="1" smtClean="0"/>
              <a:t>hoặc</a:t>
            </a:r>
            <a:r>
              <a:rPr lang="en-US" cap="none" dirty="0" smtClean="0"/>
              <a:t> </a:t>
            </a:r>
            <a:r>
              <a:rPr lang="en-US" cap="none" dirty="0" err="1" smtClean="0"/>
              <a:t>một</a:t>
            </a:r>
            <a:r>
              <a:rPr lang="en-US" cap="none" dirty="0" smtClean="0"/>
              <a:t> </a:t>
            </a:r>
            <a:r>
              <a:rPr lang="en-US" cap="none" dirty="0" err="1" smtClean="0"/>
              <a:t>ứng</a:t>
            </a:r>
            <a:r>
              <a:rPr lang="en-US" cap="none" dirty="0" smtClean="0"/>
              <a:t> </a:t>
            </a:r>
            <a:r>
              <a:rPr lang="en-US" cap="none" dirty="0" err="1" smtClean="0"/>
              <a:t>dụng</a:t>
            </a:r>
            <a:r>
              <a:rPr lang="en-US" cap="none" dirty="0" smtClean="0"/>
              <a:t> </a:t>
            </a:r>
            <a:r>
              <a:rPr lang="en-US" cap="none" dirty="0" err="1" smtClean="0"/>
              <a:t>để</a:t>
            </a:r>
            <a:r>
              <a:rPr lang="en-US" cap="none" dirty="0" smtClean="0"/>
              <a:t> </a:t>
            </a:r>
            <a:r>
              <a:rPr lang="en-US" cap="none" dirty="0" err="1" smtClean="0"/>
              <a:t>duy</a:t>
            </a:r>
            <a:r>
              <a:rPr lang="en-US" cap="none" dirty="0" smtClean="0"/>
              <a:t> </a:t>
            </a:r>
            <a:r>
              <a:rPr lang="en-US" cap="none" dirty="0" err="1" smtClean="0"/>
              <a:t>trì</a:t>
            </a:r>
            <a:r>
              <a:rPr lang="en-US" cap="none" dirty="0" smtClean="0"/>
              <a:t> </a:t>
            </a:r>
            <a:r>
              <a:rPr lang="en-US" cap="none" dirty="0" err="1" smtClean="0"/>
              <a:t>hoặc</a:t>
            </a:r>
            <a:r>
              <a:rPr lang="en-US" cap="none" dirty="0" smtClean="0"/>
              <a:t> </a:t>
            </a:r>
            <a:r>
              <a:rPr lang="en-US" cap="none" dirty="0" err="1" smtClean="0"/>
              <a:t>giành</a:t>
            </a:r>
            <a:r>
              <a:rPr lang="en-US" cap="none" dirty="0" smtClean="0"/>
              <a:t> </a:t>
            </a:r>
            <a:r>
              <a:rPr lang="en-US" cap="none" dirty="0" err="1" smtClean="0"/>
              <a:t>thêm</a:t>
            </a:r>
            <a:r>
              <a:rPr lang="en-US" cap="none" dirty="0" smtClean="0"/>
              <a:t> </a:t>
            </a:r>
            <a:r>
              <a:rPr lang="en-US" cap="none" dirty="0" err="1" smtClean="0"/>
              <a:t>quyền</a:t>
            </a:r>
            <a:r>
              <a:rPr lang="en-US" cap="none" dirty="0" smtClean="0"/>
              <a:t> </a:t>
            </a:r>
            <a:r>
              <a:rPr lang="en-US" cap="none" dirty="0" err="1" smtClean="0"/>
              <a:t>kiểm</a:t>
            </a:r>
            <a:r>
              <a:rPr lang="en-US" cap="none" dirty="0" smtClean="0"/>
              <a:t> </a:t>
            </a:r>
            <a:r>
              <a:rPr lang="en-US" cap="none" dirty="0" err="1" smtClean="0"/>
              <a:t>soát</a:t>
            </a:r>
            <a:r>
              <a:rPr lang="en-US" cap="none" dirty="0" smtClean="0"/>
              <a:t> </a:t>
            </a:r>
            <a:r>
              <a:rPr lang="en-US" cap="none" dirty="0" err="1" smtClean="0"/>
              <a:t>hệ</a:t>
            </a:r>
            <a:r>
              <a:rPr lang="en-US" cap="none" dirty="0" smtClean="0"/>
              <a:t> </a:t>
            </a:r>
            <a:r>
              <a:rPr lang="en-US" cap="none" dirty="0" err="1" smtClean="0"/>
              <a:t>thống</a:t>
            </a:r>
            <a:r>
              <a:rPr lang="en-US" cap="none" dirty="0" smtClean="0"/>
              <a:t>. </a:t>
            </a:r>
            <a:r>
              <a:rPr lang="en-US" cap="none" dirty="0" err="1" smtClean="0"/>
              <a:t>Hoạt</a:t>
            </a:r>
            <a:r>
              <a:rPr lang="en-US" cap="none" dirty="0" smtClean="0"/>
              <a:t> </a:t>
            </a:r>
            <a:r>
              <a:rPr lang="en-US" cap="none" dirty="0" err="1" smtClean="0"/>
              <a:t>động</a:t>
            </a:r>
            <a:r>
              <a:rPr lang="en-US" cap="none" dirty="0" smtClean="0"/>
              <a:t> </a:t>
            </a:r>
            <a:r>
              <a:rPr lang="en-US" cap="none" dirty="0" err="1" smtClean="0"/>
              <a:t>này</a:t>
            </a:r>
            <a:r>
              <a:rPr lang="en-US" cap="none" dirty="0" smtClean="0"/>
              <a:t> </a:t>
            </a:r>
            <a:r>
              <a:rPr lang="en-US" cap="none" dirty="0" err="1" smtClean="0"/>
              <a:t>thuộc</a:t>
            </a:r>
            <a:r>
              <a:rPr lang="en-US" cap="none" dirty="0" smtClean="0"/>
              <a:t> </a:t>
            </a:r>
            <a:r>
              <a:rPr lang="en-US" cap="none" dirty="0" err="1" smtClean="0"/>
              <a:t>giai</a:t>
            </a:r>
            <a:r>
              <a:rPr lang="en-US" cap="none" dirty="0" smtClean="0"/>
              <a:t> </a:t>
            </a:r>
            <a:r>
              <a:rPr lang="en-US" cap="none" dirty="0" err="1" smtClean="0"/>
              <a:t>đoạn</a:t>
            </a:r>
            <a:r>
              <a:rPr lang="en-US" cap="none" dirty="0" smtClean="0"/>
              <a:t> </a:t>
            </a:r>
            <a:r>
              <a:rPr lang="en-US" cap="none" dirty="0" err="1" smtClean="0"/>
              <a:t>cài</a:t>
            </a:r>
            <a:r>
              <a:rPr lang="en-US" cap="none" dirty="0" smtClean="0"/>
              <a:t> </a:t>
            </a:r>
            <a:r>
              <a:rPr lang="en-US" cap="none" dirty="0" err="1" smtClean="0"/>
              <a:t>đặt</a:t>
            </a:r>
            <a:r>
              <a:rPr lang="en-US" cap="none" dirty="0" smtClean="0"/>
              <a:t>.</a:t>
            </a:r>
            <a:endParaRPr lang="en-US" cap="non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8566" y="851699"/>
            <a:ext cx="1213344" cy="1213344"/>
          </a:xfrm>
          <a:prstGeom prst="rect">
            <a:avLst/>
          </a:prstGeom>
        </p:spPr>
      </p:pic>
    </p:spTree>
    <p:extLst>
      <p:ext uri="{BB962C8B-B14F-4D97-AF65-F5344CB8AC3E}">
        <p14:creationId xmlns:p14="http://schemas.microsoft.com/office/powerpoint/2010/main" val="27587975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Phase</a:t>
            </a:r>
          </a:p>
        </p:txBody>
      </p:sp>
      <p:sp>
        <p:nvSpPr>
          <p:cNvPr id="3" name="Content Placeholder 2"/>
          <p:cNvSpPr>
            <a:spLocks noGrp="1"/>
          </p:cNvSpPr>
          <p:nvPr>
            <p:ph idx="1"/>
          </p:nvPr>
        </p:nvSpPr>
        <p:spPr>
          <a:xfrm>
            <a:off x="581192" y="2180497"/>
            <a:ext cx="11029615" cy="1422590"/>
          </a:xfrm>
        </p:spPr>
        <p:txBody>
          <a:bodyPr/>
          <a:lstStyle/>
          <a:p>
            <a:r>
              <a:rPr lang="vi-VN" dirty="0"/>
              <a:t>Để bắt đầu điều tra, trước tiên, chúng </a:t>
            </a:r>
            <a:r>
              <a:rPr lang="vi-VN" dirty="0" smtClean="0"/>
              <a:t>t</a:t>
            </a:r>
            <a:r>
              <a:rPr lang="en-US" dirty="0" smtClean="0"/>
              <a:t>a</a:t>
            </a:r>
            <a:r>
              <a:rPr lang="vi-VN" dirty="0" smtClean="0"/>
              <a:t> </a:t>
            </a:r>
            <a:r>
              <a:rPr lang="vi-VN" dirty="0"/>
              <a:t>sẽ thu hẹp bất kỳ lưu lượng truy cập http nào đến máy chủ của </a:t>
            </a:r>
            <a:r>
              <a:rPr lang="vi-VN" dirty="0" smtClean="0"/>
              <a:t>192.168.250.70 </a:t>
            </a:r>
            <a:r>
              <a:rPr lang="vi-VN" dirty="0"/>
              <a:t>có chứa cụm từ ".exe". </a:t>
            </a:r>
            <a:endParaRPr lang="en-US" dirty="0" smtClean="0"/>
          </a:p>
          <a:p>
            <a:r>
              <a:rPr lang="en-US" dirty="0"/>
              <a:t>Search Query: </a:t>
            </a:r>
            <a:r>
              <a:rPr lang="en-US" dirty="0">
                <a:solidFill>
                  <a:srgbClr val="FF0000"/>
                </a:solidFill>
              </a:rPr>
              <a:t>index=botsv1 </a:t>
            </a:r>
            <a:r>
              <a:rPr lang="en-US" dirty="0" err="1">
                <a:solidFill>
                  <a:srgbClr val="FF0000"/>
                </a:solidFill>
              </a:rPr>
              <a:t>sourcetype</a:t>
            </a:r>
            <a:r>
              <a:rPr lang="en-US" dirty="0">
                <a:solidFill>
                  <a:srgbClr val="FF0000"/>
                </a:solidFill>
              </a:rPr>
              <a:t>=</a:t>
            </a:r>
            <a:r>
              <a:rPr lang="en-US" dirty="0" err="1">
                <a:solidFill>
                  <a:srgbClr val="FF0000"/>
                </a:solidFill>
              </a:rPr>
              <a:t>stream:http</a:t>
            </a:r>
            <a:r>
              <a:rPr lang="en-US" dirty="0">
                <a:solidFill>
                  <a:srgbClr val="FF0000"/>
                </a:solidFill>
              </a:rPr>
              <a:t> </a:t>
            </a:r>
            <a:r>
              <a:rPr lang="en-US" dirty="0" err="1">
                <a:solidFill>
                  <a:srgbClr val="FF0000"/>
                </a:solidFill>
              </a:rPr>
              <a:t>dest_ip</a:t>
            </a:r>
            <a:r>
              <a:rPr lang="en-US" dirty="0">
                <a:solidFill>
                  <a:srgbClr val="FF0000"/>
                </a:solidFill>
              </a:rPr>
              <a:t>="192.168.250.70" *.exe</a:t>
            </a:r>
          </a:p>
        </p:txBody>
      </p:sp>
      <p:pic>
        <p:nvPicPr>
          <p:cNvPr id="5" name="Picture 4"/>
          <p:cNvPicPr>
            <a:picLocks noChangeAspect="1"/>
          </p:cNvPicPr>
          <p:nvPr/>
        </p:nvPicPr>
        <p:blipFill>
          <a:blip r:embed="rId2"/>
          <a:stretch>
            <a:fillRect/>
          </a:stretch>
        </p:blipFill>
        <p:spPr>
          <a:xfrm>
            <a:off x="4598667" y="3554641"/>
            <a:ext cx="7342606" cy="3254914"/>
          </a:xfrm>
          <a:prstGeom prst="rect">
            <a:avLst/>
          </a:prstGeom>
        </p:spPr>
      </p:pic>
    </p:spTree>
    <p:extLst>
      <p:ext uri="{BB962C8B-B14F-4D97-AF65-F5344CB8AC3E}">
        <p14:creationId xmlns:p14="http://schemas.microsoft.com/office/powerpoint/2010/main" val="415908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Phase</a:t>
            </a:r>
          </a:p>
        </p:txBody>
      </p:sp>
      <p:sp>
        <p:nvSpPr>
          <p:cNvPr id="3" name="Content Placeholder 2"/>
          <p:cNvSpPr>
            <a:spLocks noGrp="1"/>
          </p:cNvSpPr>
          <p:nvPr>
            <p:ph idx="1"/>
          </p:nvPr>
        </p:nvSpPr>
        <p:spPr>
          <a:xfrm>
            <a:off x="581192" y="2259220"/>
            <a:ext cx="2779682" cy="2948622"/>
          </a:xfrm>
        </p:spPr>
        <p:txBody>
          <a:bodyPr>
            <a:normAutofit/>
          </a:bodyPr>
          <a:lstStyle/>
          <a:p>
            <a:pPr marL="0" indent="0" algn="just">
              <a:buNone/>
            </a:pPr>
            <a:r>
              <a:rPr lang="vi-VN" dirty="0"/>
              <a:t>Quan sát các trường và giá trị </a:t>
            </a:r>
            <a:r>
              <a:rPr lang="en-US" dirty="0" err="1" smtClean="0"/>
              <a:t>tiềm</a:t>
            </a:r>
            <a:r>
              <a:rPr lang="en-US" dirty="0" smtClean="0"/>
              <a:t> </a:t>
            </a:r>
            <a:r>
              <a:rPr lang="en-US" dirty="0" err="1" smtClean="0"/>
              <a:t>năng</a:t>
            </a:r>
            <a:r>
              <a:rPr lang="vi-VN" dirty="0" smtClean="0"/>
              <a:t>, </a:t>
            </a:r>
            <a:r>
              <a:rPr lang="vi-VN" dirty="0"/>
              <a:t>chúng ta có thể thấy trường part_filename{} chứa hai tên tệp. một tệp thi hành </a:t>
            </a:r>
            <a:r>
              <a:rPr lang="vi-VN" b="1" dirty="0"/>
              <a:t>3791.exe</a:t>
            </a:r>
            <a:r>
              <a:rPr lang="vi-VN" dirty="0"/>
              <a:t> và một tệp PHP </a:t>
            </a:r>
            <a:r>
              <a:rPr lang="vi-VN" b="1" dirty="0"/>
              <a:t>agent.php</a:t>
            </a:r>
            <a:endParaRPr lang="en-US" b="1" dirty="0">
              <a:solidFill>
                <a:srgbClr val="FF0000"/>
              </a:solidFill>
            </a:endParaRPr>
          </a:p>
        </p:txBody>
      </p:sp>
      <p:pic>
        <p:nvPicPr>
          <p:cNvPr id="4" name="Picture 3"/>
          <p:cNvPicPr>
            <a:picLocks noChangeAspect="1"/>
          </p:cNvPicPr>
          <p:nvPr/>
        </p:nvPicPr>
        <p:blipFill>
          <a:blip r:embed="rId2"/>
          <a:stretch>
            <a:fillRect/>
          </a:stretch>
        </p:blipFill>
        <p:spPr>
          <a:xfrm>
            <a:off x="3657601" y="1828209"/>
            <a:ext cx="8092338" cy="4914733"/>
          </a:xfrm>
          <a:prstGeom prst="rect">
            <a:avLst/>
          </a:prstGeom>
        </p:spPr>
      </p:pic>
    </p:spTree>
    <p:extLst>
      <p:ext uri="{BB962C8B-B14F-4D97-AF65-F5344CB8AC3E}">
        <p14:creationId xmlns:p14="http://schemas.microsoft.com/office/powerpoint/2010/main" val="93267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Phase</a:t>
            </a:r>
          </a:p>
        </p:txBody>
      </p:sp>
      <p:sp>
        <p:nvSpPr>
          <p:cNvPr id="3" name="Content Placeholder 2"/>
          <p:cNvSpPr>
            <a:spLocks noGrp="1"/>
          </p:cNvSpPr>
          <p:nvPr>
            <p:ph idx="1"/>
          </p:nvPr>
        </p:nvSpPr>
        <p:spPr>
          <a:xfrm>
            <a:off x="581192" y="2180496"/>
            <a:ext cx="11029615" cy="2155334"/>
          </a:xfrm>
        </p:spPr>
        <p:txBody>
          <a:bodyPr>
            <a:normAutofit/>
          </a:bodyPr>
          <a:lstStyle/>
          <a:p>
            <a:r>
              <a:rPr lang="en-US" dirty="0" err="1" smtClean="0"/>
              <a:t>Chúng</a:t>
            </a:r>
            <a:r>
              <a:rPr lang="en-US" dirty="0" smtClean="0"/>
              <a:t> ta</a:t>
            </a:r>
            <a:r>
              <a:rPr lang="vi-VN" dirty="0" smtClean="0"/>
              <a:t> </a:t>
            </a:r>
            <a:r>
              <a:rPr lang="vi-VN" dirty="0"/>
              <a:t>cần tìm xem có bất kỳ tệp nào trong số này đến từ các địa chỉ IP được cho là có liên quan đến cuộc tấn công trước đó hay không</a:t>
            </a:r>
            <a:r>
              <a:rPr lang="vi-VN" dirty="0" smtClean="0"/>
              <a:t>.</a:t>
            </a:r>
            <a:endParaRPr lang="en-US" dirty="0" smtClean="0"/>
          </a:p>
          <a:p>
            <a:r>
              <a:rPr lang="vi-VN" dirty="0" smtClean="0"/>
              <a:t>Bấm </a:t>
            </a:r>
            <a:r>
              <a:rPr lang="vi-VN" dirty="0"/>
              <a:t>vào tên tệp; nó sẽ được thêm vào truy vấn tìm kiếm, sau đó tìm trường c_ip, có vẻ như đại diện cho IP của </a:t>
            </a:r>
            <a:r>
              <a:rPr lang="en-US" dirty="0" smtClean="0"/>
              <a:t>client</a:t>
            </a:r>
            <a:r>
              <a:rPr lang="vi-VN" dirty="0" smtClean="0"/>
              <a:t>.</a:t>
            </a:r>
            <a:endParaRPr lang="en-US" dirty="0" smtClean="0"/>
          </a:p>
          <a:p>
            <a:r>
              <a:rPr lang="en-US" dirty="0"/>
              <a:t>Search Query</a:t>
            </a:r>
            <a:r>
              <a:rPr lang="en-US" dirty="0" smtClean="0"/>
              <a:t>: </a:t>
            </a:r>
            <a:r>
              <a:rPr lang="en-US" dirty="0" smtClean="0">
                <a:solidFill>
                  <a:srgbClr val="FF0000"/>
                </a:solidFill>
              </a:rPr>
              <a:t>index=botsv1 </a:t>
            </a:r>
            <a:r>
              <a:rPr lang="en-US" dirty="0" err="1">
                <a:solidFill>
                  <a:srgbClr val="FF0000"/>
                </a:solidFill>
              </a:rPr>
              <a:t>sourcetype</a:t>
            </a:r>
            <a:r>
              <a:rPr lang="en-US" dirty="0">
                <a:solidFill>
                  <a:srgbClr val="FF0000"/>
                </a:solidFill>
              </a:rPr>
              <a:t>=</a:t>
            </a:r>
            <a:r>
              <a:rPr lang="en-US" dirty="0" err="1">
                <a:solidFill>
                  <a:srgbClr val="FF0000"/>
                </a:solidFill>
              </a:rPr>
              <a:t>stream:http</a:t>
            </a:r>
            <a:r>
              <a:rPr lang="en-US" dirty="0">
                <a:solidFill>
                  <a:srgbClr val="FF0000"/>
                </a:solidFill>
              </a:rPr>
              <a:t> </a:t>
            </a:r>
            <a:r>
              <a:rPr lang="en-US" dirty="0" err="1">
                <a:solidFill>
                  <a:srgbClr val="FF0000"/>
                </a:solidFill>
              </a:rPr>
              <a:t>dest_ip</a:t>
            </a:r>
            <a:r>
              <a:rPr lang="en-US" dirty="0">
                <a:solidFill>
                  <a:srgbClr val="FF0000"/>
                </a:solidFill>
              </a:rPr>
              <a:t>="192.168.250.70" "</a:t>
            </a:r>
            <a:r>
              <a:rPr lang="en-US" dirty="0" err="1">
                <a:solidFill>
                  <a:srgbClr val="FF0000"/>
                </a:solidFill>
              </a:rPr>
              <a:t>part_filename</a:t>
            </a:r>
            <a:r>
              <a:rPr lang="en-US" dirty="0">
                <a:solidFill>
                  <a:srgbClr val="FF0000"/>
                </a:solidFill>
              </a:rPr>
              <a:t>{}"="3791.exe"</a:t>
            </a:r>
          </a:p>
        </p:txBody>
      </p:sp>
    </p:spTree>
    <p:extLst>
      <p:ext uri="{BB962C8B-B14F-4D97-AF65-F5344CB8AC3E}">
        <p14:creationId xmlns:p14="http://schemas.microsoft.com/office/powerpoint/2010/main" val="68692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Phase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192" y="1938999"/>
            <a:ext cx="8974591" cy="4855107"/>
          </a:xfrm>
        </p:spPr>
      </p:pic>
    </p:spTree>
    <p:extLst>
      <p:ext uri="{BB962C8B-B14F-4D97-AF65-F5344CB8AC3E}">
        <p14:creationId xmlns:p14="http://schemas.microsoft.com/office/powerpoint/2010/main" val="35778374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GIỚI THIỆU VỀ SPLUNK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853" y="1957167"/>
            <a:ext cx="8501556" cy="4551765"/>
          </a:xfrm>
        </p:spPr>
      </p:pic>
    </p:spTree>
    <p:extLst>
      <p:ext uri="{BB962C8B-B14F-4D97-AF65-F5344CB8AC3E}">
        <p14:creationId xmlns:p14="http://schemas.microsoft.com/office/powerpoint/2010/main" val="631566130"/>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Tệp này có được thực thi trên máy chủ sau khi được tải lên không?</a:t>
            </a:r>
            <a:endParaRPr lang="en-US" dirty="0"/>
          </a:p>
        </p:txBody>
      </p:sp>
      <p:sp>
        <p:nvSpPr>
          <p:cNvPr id="3" name="Content Placeholder 2"/>
          <p:cNvSpPr>
            <a:spLocks noGrp="1"/>
          </p:cNvSpPr>
          <p:nvPr>
            <p:ph idx="1"/>
          </p:nvPr>
        </p:nvSpPr>
        <p:spPr>
          <a:xfrm>
            <a:off x="581192" y="2180497"/>
            <a:ext cx="11029615" cy="2300670"/>
          </a:xfrm>
        </p:spPr>
        <p:txBody>
          <a:bodyPr/>
          <a:lstStyle/>
          <a:p>
            <a:r>
              <a:rPr lang="en-US" dirty="0" err="1" smtClean="0"/>
              <a:t>Dựa</a:t>
            </a:r>
            <a:r>
              <a:rPr lang="en-US" dirty="0" smtClean="0"/>
              <a:t> </a:t>
            </a:r>
            <a:r>
              <a:rPr lang="en-US" dirty="0" err="1" smtClean="0"/>
              <a:t>trên</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phân</a:t>
            </a:r>
            <a:r>
              <a:rPr lang="en-US" dirty="0" smtClean="0"/>
              <a:t> </a:t>
            </a:r>
            <a:r>
              <a:rPr lang="en-US" dirty="0" err="1" smtClean="0"/>
              <a:t>tích</a:t>
            </a:r>
            <a:r>
              <a:rPr lang="en-US" dirty="0" smtClean="0"/>
              <a:t>, </a:t>
            </a:r>
            <a:r>
              <a:rPr lang="en-US" dirty="0"/>
              <a:t>c</a:t>
            </a:r>
            <a:r>
              <a:rPr lang="vi-VN" dirty="0" smtClean="0"/>
              <a:t>húng t</a:t>
            </a:r>
            <a:r>
              <a:rPr lang="en-US" dirty="0" smtClean="0"/>
              <a:t>a</a:t>
            </a:r>
            <a:r>
              <a:rPr lang="vi-VN" dirty="0" smtClean="0"/>
              <a:t> </a:t>
            </a:r>
            <a:r>
              <a:rPr lang="vi-VN" dirty="0"/>
              <a:t>tìm thấy tệp 3791.exe đã được tải lên máy chủ. </a:t>
            </a:r>
            <a:endParaRPr lang="en-US" dirty="0" smtClean="0"/>
          </a:p>
          <a:p>
            <a:pPr>
              <a:buFont typeface="Symbol" panose="05050102010706020507" pitchFamily="18" charset="2"/>
              <a:buChar char="Þ"/>
            </a:pPr>
            <a:r>
              <a:rPr lang="vi-VN" dirty="0" smtClean="0"/>
              <a:t>Câu </a:t>
            </a:r>
            <a:r>
              <a:rPr lang="vi-VN" dirty="0"/>
              <a:t>hỏi có thể xuất hiện trong đầu chúng ta là, tệp này có được thực thi trên máy chủ không? </a:t>
            </a:r>
            <a:r>
              <a:rPr lang="en-US" dirty="0" smtClean="0"/>
              <a:t>Do </a:t>
            </a:r>
            <a:r>
              <a:rPr lang="en-US" dirty="0" err="1" smtClean="0"/>
              <a:t>đó</a:t>
            </a:r>
            <a:r>
              <a:rPr lang="en-US" dirty="0" smtClean="0"/>
              <a:t> </a:t>
            </a:r>
            <a:r>
              <a:rPr lang="en-US" dirty="0"/>
              <a:t>c</a:t>
            </a:r>
            <a:r>
              <a:rPr lang="vi-VN" dirty="0" smtClean="0"/>
              <a:t>húng </a:t>
            </a:r>
            <a:r>
              <a:rPr lang="vi-VN" dirty="0"/>
              <a:t>tôi cần thu hẹp truy vấn tìm kiếm của mình để hiển thị nhật ký từ các nguồn nhật ký tập trung vào máy chủ để trả lời câu hỏi này</a:t>
            </a:r>
            <a:r>
              <a:rPr lang="vi-VN" dirty="0" smtClean="0"/>
              <a:t>.</a:t>
            </a:r>
            <a:endParaRPr lang="en-US" dirty="0" smtClean="0"/>
          </a:p>
          <a:p>
            <a:pPr>
              <a:buFont typeface="Symbol" panose="05050102010706020507" pitchFamily="18" charset="2"/>
              <a:buChar char="Þ"/>
            </a:pPr>
            <a:r>
              <a:rPr lang="en-US" dirty="0"/>
              <a:t>Search Query: </a:t>
            </a:r>
            <a:r>
              <a:rPr lang="en-US" dirty="0">
                <a:solidFill>
                  <a:srgbClr val="FF0000"/>
                </a:solidFill>
              </a:rPr>
              <a:t>index=botsv1 "3791.exe"</a:t>
            </a:r>
          </a:p>
        </p:txBody>
      </p:sp>
    </p:spTree>
    <p:extLst>
      <p:ext uri="{BB962C8B-B14F-4D97-AF65-F5344CB8AC3E}">
        <p14:creationId xmlns:p14="http://schemas.microsoft.com/office/powerpoint/2010/main" val="345834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Tệp này có được thực thi trên máy chủ sau khi được tải lên không?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189" y="1914777"/>
            <a:ext cx="7249349" cy="4830395"/>
          </a:xfrm>
        </p:spPr>
      </p:pic>
      <p:sp>
        <p:nvSpPr>
          <p:cNvPr id="6" name="Rectangle 5"/>
          <p:cNvSpPr/>
          <p:nvPr/>
        </p:nvSpPr>
        <p:spPr>
          <a:xfrm>
            <a:off x="8193267" y="2021650"/>
            <a:ext cx="3590988" cy="2446824"/>
          </a:xfrm>
          <a:prstGeom prst="rect">
            <a:avLst/>
          </a:prstGeom>
        </p:spPr>
        <p:txBody>
          <a:bodyPr wrap="square">
            <a:spAutoFit/>
          </a:bodyPr>
          <a:lstStyle/>
          <a:p>
            <a:pPr algn="just"/>
            <a:r>
              <a:rPr lang="en-US" dirty="0" smtClean="0"/>
              <a:t>Theo </a:t>
            </a:r>
            <a:r>
              <a:rPr lang="en-US" dirty="0" err="1" smtClean="0"/>
              <a:t>nhật</a:t>
            </a:r>
            <a:r>
              <a:rPr lang="en-US" dirty="0" smtClean="0"/>
              <a:t> </a:t>
            </a:r>
            <a:r>
              <a:rPr lang="en-US" dirty="0" err="1" smtClean="0"/>
              <a:t>ký</a:t>
            </a:r>
            <a:r>
              <a:rPr lang="en-US" dirty="0" smtClean="0"/>
              <a:t> </a:t>
            </a:r>
            <a:r>
              <a:rPr lang="en-US" dirty="0" err="1" smtClean="0"/>
              <a:t>tập</a:t>
            </a:r>
            <a:r>
              <a:rPr lang="en-US" dirty="0" smtClean="0"/>
              <a:t> </a:t>
            </a:r>
            <a:r>
              <a:rPr lang="en-US" dirty="0" err="1" smtClean="0"/>
              <a:t>trung</a:t>
            </a:r>
            <a:r>
              <a:rPr lang="en-US" dirty="0" smtClean="0"/>
              <a:t> </a:t>
            </a:r>
            <a:r>
              <a:rPr lang="en-US" dirty="0" err="1" smtClean="0"/>
              <a:t>vào</a:t>
            </a:r>
            <a:r>
              <a:rPr lang="en-US" dirty="0" smtClean="0"/>
              <a:t> </a:t>
            </a:r>
            <a:r>
              <a:rPr lang="en-US" dirty="0" err="1" smtClean="0"/>
              <a:t>Máy</a:t>
            </a:r>
            <a:r>
              <a:rPr lang="en-US" dirty="0" smtClean="0"/>
              <a:t> </a:t>
            </a:r>
            <a:r>
              <a:rPr lang="en-US" dirty="0" err="1" smtClean="0"/>
              <a:t>chủ</a:t>
            </a:r>
            <a:r>
              <a:rPr lang="en-US" dirty="0" smtClean="0"/>
              <a:t>, </a:t>
            </a:r>
            <a:r>
              <a:rPr lang="en-US" dirty="0" err="1" smtClean="0"/>
              <a:t>các</a:t>
            </a:r>
            <a:r>
              <a:rPr lang="en-US" dirty="0" smtClean="0"/>
              <a:t> </a:t>
            </a:r>
            <a:r>
              <a:rPr lang="en-US" dirty="0" err="1" smtClean="0"/>
              <a:t>nguồn</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có</a:t>
            </a:r>
            <a:r>
              <a:rPr lang="en-US" dirty="0" smtClean="0"/>
              <a:t> </a:t>
            </a:r>
            <a:r>
              <a:rPr lang="en-US" dirty="0" err="1" smtClean="0"/>
              <a:t>dấu</a:t>
            </a:r>
            <a:r>
              <a:rPr lang="en-US" dirty="0" smtClean="0"/>
              <a:t> </a:t>
            </a:r>
            <a:r>
              <a:rPr lang="en-US" dirty="0" err="1" smtClean="0"/>
              <a:t>vết</a:t>
            </a:r>
            <a:r>
              <a:rPr lang="en-US" dirty="0" smtClean="0"/>
              <a:t> </a:t>
            </a:r>
            <a:r>
              <a:rPr lang="en-US" dirty="0" err="1" smtClean="0"/>
              <a:t>của</a:t>
            </a:r>
            <a:r>
              <a:rPr lang="en-US" dirty="0" smtClean="0"/>
              <a:t> </a:t>
            </a:r>
            <a:r>
              <a:rPr lang="en-US" dirty="0" err="1" smtClean="0"/>
              <a:t>tệp</a:t>
            </a:r>
            <a:r>
              <a:rPr lang="en-US" dirty="0" smtClean="0"/>
              <a:t> </a:t>
            </a:r>
            <a:r>
              <a:rPr lang="en-US" dirty="0" err="1" smtClean="0"/>
              <a:t>thực</a:t>
            </a:r>
            <a:r>
              <a:rPr lang="en-US" dirty="0" smtClean="0"/>
              <a:t> </a:t>
            </a:r>
            <a:r>
              <a:rPr lang="en-US" dirty="0" err="1" smtClean="0"/>
              <a:t>thi</a:t>
            </a:r>
            <a:r>
              <a:rPr lang="en-US" dirty="0" smtClean="0"/>
              <a:t> 3791. exe.     </a:t>
            </a:r>
          </a:p>
          <a:p>
            <a:pPr marL="285750" indent="-285750">
              <a:lnSpc>
                <a:spcPct val="150000"/>
              </a:lnSpc>
              <a:buFont typeface="Arial" panose="020B0604020202020204" pitchFamily="34" charset="0"/>
              <a:buChar char="•"/>
            </a:pPr>
            <a:r>
              <a:rPr lang="en-US" dirty="0" err="1" smtClean="0"/>
              <a:t>Sysmon</a:t>
            </a:r>
            <a:r>
              <a:rPr lang="en-US" dirty="0" smtClean="0"/>
              <a:t>     </a:t>
            </a:r>
          </a:p>
          <a:p>
            <a:pPr marL="285750" indent="-285750">
              <a:lnSpc>
                <a:spcPct val="150000"/>
              </a:lnSpc>
              <a:buFont typeface="Arial" panose="020B0604020202020204" pitchFamily="34" charset="0"/>
              <a:buChar char="•"/>
            </a:pPr>
            <a:r>
              <a:rPr lang="en-US" dirty="0" err="1" smtClean="0"/>
              <a:t>WinEventlog</a:t>
            </a:r>
            <a:r>
              <a:rPr lang="en-US" dirty="0" smtClean="0"/>
              <a:t>     </a:t>
            </a:r>
          </a:p>
          <a:p>
            <a:pPr marL="285750" indent="-285750">
              <a:lnSpc>
                <a:spcPct val="150000"/>
              </a:lnSpc>
              <a:buFont typeface="Arial" panose="020B0604020202020204" pitchFamily="34" charset="0"/>
              <a:buChar char="•"/>
            </a:pPr>
            <a:r>
              <a:rPr lang="en-US" dirty="0" err="1" smtClean="0"/>
              <a:t>fortigate_utm</a:t>
            </a:r>
            <a:endParaRPr lang="en-US" dirty="0"/>
          </a:p>
        </p:txBody>
      </p:sp>
    </p:spTree>
    <p:extLst>
      <p:ext uri="{BB962C8B-B14F-4D97-AF65-F5344CB8AC3E}">
        <p14:creationId xmlns:p14="http://schemas.microsoft.com/office/powerpoint/2010/main" val="26521616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ĐIỀU TRA VỚI SYSMON LOGS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192" y="3156376"/>
            <a:ext cx="10437396" cy="2620694"/>
          </a:xfrm>
        </p:spPr>
      </p:pic>
      <p:sp>
        <p:nvSpPr>
          <p:cNvPr id="5" name="Rectangle 4"/>
          <p:cNvSpPr/>
          <p:nvPr/>
        </p:nvSpPr>
        <p:spPr>
          <a:xfrm>
            <a:off x="480414" y="1937878"/>
            <a:ext cx="11130394" cy="923330"/>
          </a:xfrm>
          <a:prstGeom prst="rect">
            <a:avLst/>
          </a:prstGeom>
        </p:spPr>
        <p:txBody>
          <a:bodyPr wrap="square">
            <a:spAutoFit/>
          </a:bodyPr>
          <a:lstStyle/>
          <a:p>
            <a:pPr algn="just"/>
            <a:r>
              <a:rPr lang="vi-VN" dirty="0" smtClean="0"/>
              <a:t>Để có bằng chứng về việc thực thi, chúng ta có thể tận dụng sysmon và xem EventCode=1 để thực hiện chương trình.</a:t>
            </a:r>
            <a:endParaRPr lang="en-US" dirty="0" smtClean="0"/>
          </a:p>
          <a:p>
            <a:pPr algn="just"/>
            <a:r>
              <a:rPr lang="en-US" dirty="0" smtClean="0"/>
              <a:t>Search Query: </a:t>
            </a:r>
            <a:r>
              <a:rPr lang="en-US" dirty="0" smtClean="0">
                <a:solidFill>
                  <a:srgbClr val="FF0000"/>
                </a:solidFill>
              </a:rPr>
              <a:t>index=botsv1 "3791.exe" </a:t>
            </a:r>
            <a:r>
              <a:rPr lang="en-US" dirty="0" err="1" smtClean="0">
                <a:solidFill>
                  <a:srgbClr val="FF0000"/>
                </a:solidFill>
              </a:rPr>
              <a:t>sourcetype</a:t>
            </a:r>
            <a:r>
              <a:rPr lang="en-US" dirty="0" smtClean="0">
                <a:solidFill>
                  <a:srgbClr val="FF0000"/>
                </a:solidFill>
              </a:rPr>
              <a:t>="</a:t>
            </a:r>
            <a:r>
              <a:rPr lang="en-US" dirty="0" err="1" smtClean="0">
                <a:solidFill>
                  <a:srgbClr val="FF0000"/>
                </a:solidFill>
              </a:rPr>
              <a:t>XmlWinEventLog</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41366363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878363"/>
          </a:xfrm>
        </p:spPr>
        <p:txBody>
          <a:bodyPr/>
          <a:lstStyle/>
          <a:p>
            <a:r>
              <a:rPr lang="en-US" dirty="0" smtClean="0"/>
              <a:t>ĐIỀU TRA VỚI SYSMON LOGS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38" y="1825727"/>
            <a:ext cx="6837909" cy="4851361"/>
          </a:xfrm>
          <a:prstGeom prst="rect">
            <a:avLst/>
          </a:prstGeom>
        </p:spPr>
      </p:pic>
    </p:spTree>
    <p:extLst>
      <p:ext uri="{BB962C8B-B14F-4D97-AF65-F5344CB8AC3E}">
        <p14:creationId xmlns:p14="http://schemas.microsoft.com/office/powerpoint/2010/main" val="1030259013"/>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3893770"/>
            <a:ext cx="11029615" cy="484450"/>
          </a:xfrm>
        </p:spPr>
        <p:txBody>
          <a:bodyPr>
            <a:normAutofit fontScale="90000"/>
          </a:bodyPr>
          <a:lstStyle/>
          <a:p>
            <a:r>
              <a:rPr lang="en-US" dirty="0" err="1"/>
              <a:t>Điều</a:t>
            </a:r>
            <a:r>
              <a:rPr lang="en-US" dirty="0"/>
              <a:t> </a:t>
            </a:r>
            <a:r>
              <a:rPr lang="en-US" dirty="0" err="1"/>
              <a:t>tra</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tấn</a:t>
            </a:r>
            <a:r>
              <a:rPr lang="en-US" dirty="0"/>
              <a:t> </a:t>
            </a:r>
            <a:r>
              <a:rPr lang="en-US" dirty="0" err="1"/>
              <a:t>công</a:t>
            </a:r>
            <a:r>
              <a:rPr lang="en-US" dirty="0"/>
              <a:t> </a:t>
            </a:r>
            <a:r>
              <a:rPr lang="en-US" dirty="0" err="1"/>
              <a:t>bên</a:t>
            </a:r>
            <a:r>
              <a:rPr lang="en-US" dirty="0"/>
              <a:t> </a:t>
            </a:r>
            <a:r>
              <a:rPr lang="en-US" dirty="0" err="1"/>
              <a:t>trong</a:t>
            </a:r>
            <a:r>
              <a:rPr lang="en-US" dirty="0"/>
              <a:t> </a:t>
            </a:r>
            <a:r>
              <a:rPr lang="en-US" dirty="0" err="1"/>
              <a:t>đối</a:t>
            </a:r>
            <a:r>
              <a:rPr lang="en-US" dirty="0"/>
              <a:t> </a:t>
            </a:r>
            <a:r>
              <a:rPr lang="en-US" dirty="0" err="1"/>
              <a:t>tượng</a:t>
            </a:r>
            <a:r>
              <a:rPr lang="en-US" dirty="0"/>
              <a:t/>
            </a:r>
            <a:br>
              <a:rPr lang="en-US" dirty="0"/>
            </a:br>
            <a:endParaRPr lang="en-US" dirty="0"/>
          </a:p>
        </p:txBody>
      </p:sp>
      <p:sp>
        <p:nvSpPr>
          <p:cNvPr id="3" name="Text Placeholder 2"/>
          <p:cNvSpPr>
            <a:spLocks noGrp="1"/>
          </p:cNvSpPr>
          <p:nvPr>
            <p:ph type="body" idx="1"/>
          </p:nvPr>
        </p:nvSpPr>
        <p:spPr/>
        <p:txBody>
          <a:bodyPr>
            <a:normAutofit/>
          </a:bodyPr>
          <a:lstStyle/>
          <a:p>
            <a:r>
              <a:rPr lang="en-US" cap="none" dirty="0" err="1"/>
              <a:t>H</a:t>
            </a:r>
            <a:r>
              <a:rPr lang="en-US" cap="none" dirty="0" err="1" smtClean="0"/>
              <a:t>iểu</a:t>
            </a:r>
            <a:r>
              <a:rPr lang="en-US" cap="none" dirty="0" smtClean="0"/>
              <a:t> </a:t>
            </a:r>
            <a:r>
              <a:rPr lang="en-US" cap="none" dirty="0" err="1" smtClean="0"/>
              <a:t>về</a:t>
            </a:r>
            <a:r>
              <a:rPr lang="en-US" cap="none" dirty="0" smtClean="0"/>
              <a:t> </a:t>
            </a:r>
            <a:r>
              <a:rPr lang="en-US" cap="none" dirty="0" err="1" smtClean="0"/>
              <a:t>những</a:t>
            </a:r>
            <a:r>
              <a:rPr lang="en-US" cap="none" dirty="0" smtClean="0"/>
              <a:t> </a:t>
            </a:r>
            <a:r>
              <a:rPr lang="en-US" cap="none" dirty="0" err="1" smtClean="0"/>
              <a:t>hoạt</a:t>
            </a:r>
            <a:r>
              <a:rPr lang="en-US" cap="none" dirty="0" smtClean="0"/>
              <a:t> </a:t>
            </a:r>
            <a:r>
              <a:rPr lang="en-US" cap="none" dirty="0" err="1" smtClean="0"/>
              <a:t>động</a:t>
            </a:r>
            <a:r>
              <a:rPr lang="en-US" cap="none" dirty="0" smtClean="0"/>
              <a:t> </a:t>
            </a:r>
            <a:r>
              <a:rPr lang="en-US" cap="none" dirty="0" err="1" smtClean="0"/>
              <a:t>diễn</a:t>
            </a:r>
            <a:r>
              <a:rPr lang="en-US" cap="none" dirty="0" smtClean="0"/>
              <a:t> </a:t>
            </a:r>
            <a:r>
              <a:rPr lang="en-US" cap="none" dirty="0" err="1" smtClean="0"/>
              <a:t>ra</a:t>
            </a:r>
            <a:r>
              <a:rPr lang="en-US" cap="none" dirty="0" smtClean="0"/>
              <a:t> </a:t>
            </a:r>
            <a:r>
              <a:rPr lang="en-US" cap="none" dirty="0" err="1" smtClean="0"/>
              <a:t>trong</a:t>
            </a:r>
            <a:r>
              <a:rPr lang="en-US" cap="none" dirty="0" smtClean="0"/>
              <a:t> </a:t>
            </a:r>
            <a:r>
              <a:rPr lang="en-US" cap="none" dirty="0" err="1" smtClean="0"/>
              <a:t>suốt</a:t>
            </a:r>
            <a:r>
              <a:rPr lang="en-US" cap="none" dirty="0" smtClean="0"/>
              <a:t> </a:t>
            </a:r>
            <a:r>
              <a:rPr lang="en-US" cap="none" dirty="0" err="1" smtClean="0"/>
              <a:t>quá</a:t>
            </a:r>
            <a:r>
              <a:rPr lang="en-US" cap="none" dirty="0" smtClean="0"/>
              <a:t> </a:t>
            </a:r>
            <a:r>
              <a:rPr lang="en-US" cap="none" dirty="0" err="1" smtClean="0"/>
              <a:t>trình</a:t>
            </a:r>
            <a:r>
              <a:rPr lang="en-US" cap="none" dirty="0" smtClean="0"/>
              <a:t> </a:t>
            </a:r>
            <a:r>
              <a:rPr lang="en-US" cap="none" dirty="0" err="1" smtClean="0"/>
              <a:t>tấn</a:t>
            </a:r>
            <a:r>
              <a:rPr lang="en-US" cap="none" dirty="0" smtClean="0"/>
              <a:t> </a:t>
            </a:r>
            <a:r>
              <a:rPr lang="en-US" cap="none" dirty="0" err="1" smtClean="0"/>
              <a:t>công</a:t>
            </a:r>
            <a:r>
              <a:rPr lang="en-US" cap="none" dirty="0" smtClean="0"/>
              <a:t> </a:t>
            </a:r>
            <a:r>
              <a:rPr lang="en-US" cap="none" dirty="0" err="1" smtClean="0"/>
              <a:t>bên</a:t>
            </a:r>
            <a:r>
              <a:rPr lang="en-US" cap="none" dirty="0" smtClean="0"/>
              <a:t> </a:t>
            </a:r>
            <a:r>
              <a:rPr lang="en-US" cap="none" dirty="0" err="1" smtClean="0"/>
              <a:t>trong</a:t>
            </a:r>
            <a:r>
              <a:rPr lang="en-US" cap="none" dirty="0" smtClean="0"/>
              <a:t> </a:t>
            </a:r>
            <a:r>
              <a:rPr lang="en-US" cap="none" dirty="0" err="1" smtClean="0"/>
              <a:t>hệ</a:t>
            </a:r>
            <a:r>
              <a:rPr lang="en-US" cap="none" dirty="0" smtClean="0"/>
              <a:t> </a:t>
            </a:r>
            <a:r>
              <a:rPr lang="en-US" cap="none" dirty="0" err="1" smtClean="0"/>
              <a:t>thống</a:t>
            </a:r>
            <a:endParaRPr lang="en-US" cap="none"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2509" y="845570"/>
            <a:ext cx="1522181" cy="1522181"/>
          </a:xfrm>
          <a:prstGeom prst="rect">
            <a:avLst/>
          </a:prstGeom>
        </p:spPr>
      </p:pic>
    </p:spTree>
    <p:extLst>
      <p:ext uri="{BB962C8B-B14F-4D97-AF65-F5344CB8AC3E}">
        <p14:creationId xmlns:p14="http://schemas.microsoft.com/office/powerpoint/2010/main" val="9718884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77933"/>
            <a:ext cx="11029616" cy="1013800"/>
          </a:xfrm>
        </p:spPr>
        <p:txBody>
          <a:bodyPr/>
          <a:lstStyle/>
          <a:p>
            <a:r>
              <a:rPr lang="en-US" dirty="0" smtClean="0"/>
              <a:t>CÁC </a:t>
            </a:r>
            <a:r>
              <a:rPr lang="en-US" dirty="0" err="1" smtClean="0"/>
              <a:t>Hành</a:t>
            </a:r>
            <a:r>
              <a:rPr lang="en-US" dirty="0" smtClean="0"/>
              <a:t> </a:t>
            </a:r>
            <a:r>
              <a:rPr lang="en-US" dirty="0" err="1"/>
              <a:t>động</a:t>
            </a:r>
            <a:r>
              <a:rPr lang="en-US" dirty="0"/>
              <a:t> </a:t>
            </a:r>
            <a:r>
              <a:rPr lang="en-US" dirty="0" err="1"/>
              <a:t>trên</a:t>
            </a:r>
            <a:r>
              <a:rPr lang="en-US" dirty="0"/>
              <a:t> </a:t>
            </a:r>
            <a:r>
              <a:rPr lang="en-US" dirty="0" err="1"/>
              <a:t>mục</a:t>
            </a:r>
            <a:r>
              <a:rPr lang="en-US" dirty="0"/>
              <a:t> </a:t>
            </a:r>
            <a:r>
              <a:rPr lang="en-US" dirty="0" err="1"/>
              <a:t>tiêu</a:t>
            </a:r>
            <a:endParaRPr lang="en-US" dirty="0"/>
          </a:p>
        </p:txBody>
      </p:sp>
      <p:sp>
        <p:nvSpPr>
          <p:cNvPr id="3" name="Content Placeholder 2"/>
          <p:cNvSpPr>
            <a:spLocks noGrp="1"/>
          </p:cNvSpPr>
          <p:nvPr>
            <p:ph idx="1"/>
          </p:nvPr>
        </p:nvSpPr>
        <p:spPr/>
        <p:txBody>
          <a:bodyPr/>
          <a:lstStyle/>
          <a:p>
            <a:r>
              <a:rPr lang="vi-VN" dirty="0"/>
              <a:t>Là một nhà phân tích, nhiệm vụ </a:t>
            </a:r>
            <a:r>
              <a:rPr lang="vi-VN" dirty="0" smtClean="0"/>
              <a:t>của </a:t>
            </a:r>
            <a:r>
              <a:rPr lang="vi-VN" dirty="0"/>
              <a:t>chúng </a:t>
            </a:r>
            <a:r>
              <a:rPr lang="vi-VN" dirty="0" smtClean="0"/>
              <a:t>ta</a:t>
            </a:r>
            <a:r>
              <a:rPr lang="en-US" dirty="0" smtClean="0"/>
              <a:t> </a:t>
            </a:r>
            <a:r>
              <a:rPr lang="vi-VN" dirty="0" smtClean="0"/>
              <a:t>là </a:t>
            </a:r>
            <a:r>
              <a:rPr lang="vi-VN" dirty="0"/>
              <a:t>tìm ra luồng lưu lượng có thể dẫn chúng ta đến câu trả lời cho câu hỏi này. </a:t>
            </a:r>
            <a:endParaRPr lang="en-US" dirty="0" smtClean="0"/>
          </a:p>
          <a:p>
            <a:r>
              <a:rPr lang="en-US" dirty="0"/>
              <a:t>H</a:t>
            </a:r>
            <a:r>
              <a:rPr lang="vi-VN" dirty="0" smtClean="0"/>
              <a:t>iểu </a:t>
            </a:r>
            <a:r>
              <a:rPr lang="vi-VN" dirty="0"/>
              <a:t>rõ hơn điều gì đã xảy ra trên </a:t>
            </a:r>
            <a:r>
              <a:rPr lang="en-US" dirty="0" err="1" smtClean="0"/>
              <a:t>hệ</a:t>
            </a:r>
            <a:r>
              <a:rPr lang="en-US" dirty="0" smtClean="0"/>
              <a:t> </a:t>
            </a:r>
            <a:r>
              <a:rPr lang="en-US" dirty="0" err="1" smtClean="0"/>
              <a:t>thống</a:t>
            </a:r>
            <a:r>
              <a:rPr lang="en-US" dirty="0" smtClean="0"/>
              <a:t> </a:t>
            </a:r>
            <a:r>
              <a:rPr lang="en-US" dirty="0" err="1" smtClean="0"/>
              <a:t>sau</a:t>
            </a:r>
            <a:r>
              <a:rPr lang="en-US" dirty="0"/>
              <a:t> </a:t>
            </a:r>
            <a:r>
              <a:rPr lang="en-US" dirty="0" err="1" smtClean="0"/>
              <a:t>khi</a:t>
            </a:r>
            <a:r>
              <a:rPr lang="en-US" dirty="0" smtClean="0"/>
              <a:t> </a:t>
            </a:r>
            <a:r>
              <a:rPr lang="en-US" dirty="0" err="1" smtClean="0"/>
              <a:t>bị</a:t>
            </a:r>
            <a:r>
              <a:rPr lang="en-US" dirty="0" smtClean="0"/>
              <a:t> </a:t>
            </a:r>
            <a:r>
              <a:rPr lang="en-US" dirty="0" err="1" smtClean="0"/>
              <a:t>xâm</a:t>
            </a:r>
            <a:r>
              <a:rPr lang="en-US" dirty="0" smtClean="0"/>
              <a:t> </a:t>
            </a:r>
            <a:r>
              <a:rPr lang="en-US" dirty="0" err="1" smtClean="0"/>
              <a:t>nhập</a:t>
            </a:r>
            <a:r>
              <a:rPr lang="en-US" dirty="0" smtClean="0"/>
              <a:t>.</a:t>
            </a:r>
          </a:p>
          <a:p>
            <a:r>
              <a:rPr lang="en-US" dirty="0"/>
              <a:t>Search Query</a:t>
            </a:r>
            <a:r>
              <a:rPr lang="en-US" dirty="0" smtClean="0"/>
              <a:t>: </a:t>
            </a:r>
            <a:r>
              <a:rPr lang="en-US" dirty="0" smtClean="0">
                <a:solidFill>
                  <a:srgbClr val="FF0000"/>
                </a:solidFill>
              </a:rPr>
              <a:t>index=botsv1 </a:t>
            </a:r>
            <a:r>
              <a:rPr lang="en-US" dirty="0" err="1">
                <a:solidFill>
                  <a:srgbClr val="FF0000"/>
                </a:solidFill>
              </a:rPr>
              <a:t>dest</a:t>
            </a:r>
            <a:r>
              <a:rPr lang="en-US" dirty="0">
                <a:solidFill>
                  <a:srgbClr val="FF0000"/>
                </a:solidFill>
              </a:rPr>
              <a:t>=192.168.250.70 </a:t>
            </a:r>
            <a:r>
              <a:rPr lang="en-US" dirty="0" err="1" smtClean="0">
                <a:solidFill>
                  <a:srgbClr val="FF0000"/>
                </a:solidFill>
              </a:rPr>
              <a:t>sourcetype</a:t>
            </a:r>
            <a:r>
              <a:rPr lang="en-US" dirty="0" smtClean="0">
                <a:solidFill>
                  <a:srgbClr val="FF0000"/>
                </a:solidFill>
              </a:rPr>
              <a:t>=</a:t>
            </a:r>
            <a:r>
              <a:rPr lang="en-US" dirty="0" err="1" smtClean="0">
                <a:solidFill>
                  <a:srgbClr val="FF0000"/>
                </a:solidFill>
              </a:rPr>
              <a:t>suricata</a:t>
            </a:r>
            <a:endParaRPr lang="en-US" dirty="0" smtClean="0">
              <a:solidFill>
                <a:srgbClr val="FF0000"/>
              </a:solidFill>
            </a:endParaRPr>
          </a:p>
          <a:p>
            <a:r>
              <a:rPr lang="en-US" dirty="0">
                <a:solidFill>
                  <a:schemeClr val="tx1"/>
                </a:solidFill>
              </a:rPr>
              <a:t>Search Query: </a:t>
            </a:r>
            <a:r>
              <a:rPr lang="en-US" dirty="0">
                <a:solidFill>
                  <a:srgbClr val="FF0000"/>
                </a:solidFill>
              </a:rPr>
              <a:t>index=botsv1 </a:t>
            </a:r>
            <a:r>
              <a:rPr lang="en-US" dirty="0" err="1">
                <a:solidFill>
                  <a:srgbClr val="FF0000"/>
                </a:solidFill>
              </a:rPr>
              <a:t>src</a:t>
            </a:r>
            <a:r>
              <a:rPr lang="en-US" dirty="0">
                <a:solidFill>
                  <a:srgbClr val="FF0000"/>
                </a:solidFill>
              </a:rPr>
              <a:t>=192.168.250.70 </a:t>
            </a:r>
            <a:r>
              <a:rPr lang="en-US" dirty="0" err="1">
                <a:solidFill>
                  <a:srgbClr val="FF0000"/>
                </a:solidFill>
              </a:rPr>
              <a:t>sourcetype</a:t>
            </a:r>
            <a:r>
              <a:rPr lang="en-US" dirty="0">
                <a:solidFill>
                  <a:srgbClr val="FF0000"/>
                </a:solidFill>
              </a:rPr>
              <a:t>=</a:t>
            </a:r>
            <a:r>
              <a:rPr lang="en-US" dirty="0" err="1">
                <a:solidFill>
                  <a:srgbClr val="FF0000"/>
                </a:solidFill>
              </a:rPr>
              <a:t>suricata</a:t>
            </a:r>
            <a:endParaRPr lang="en-US" dirty="0">
              <a:solidFill>
                <a:srgbClr val="FF0000"/>
              </a:solidFill>
            </a:endParaRPr>
          </a:p>
        </p:txBody>
      </p:sp>
    </p:spTree>
    <p:extLst>
      <p:ext uri="{BB962C8B-B14F-4D97-AF65-F5344CB8AC3E}">
        <p14:creationId xmlns:p14="http://schemas.microsoft.com/office/powerpoint/2010/main" val="46426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77933"/>
            <a:ext cx="11029616" cy="1013800"/>
          </a:xfrm>
        </p:spPr>
        <p:txBody>
          <a:bodyPr/>
          <a:lstStyle/>
          <a:p>
            <a:r>
              <a:rPr lang="en-US" dirty="0" smtClean="0"/>
              <a:t>CÁC </a:t>
            </a:r>
            <a:r>
              <a:rPr lang="en-US" dirty="0" err="1" smtClean="0"/>
              <a:t>Hành</a:t>
            </a:r>
            <a:r>
              <a:rPr lang="en-US" dirty="0" smtClean="0"/>
              <a:t> </a:t>
            </a:r>
            <a:r>
              <a:rPr lang="en-US" dirty="0" err="1"/>
              <a:t>động</a:t>
            </a:r>
            <a:r>
              <a:rPr lang="en-US" dirty="0"/>
              <a:t> </a:t>
            </a:r>
            <a:r>
              <a:rPr lang="en-US" dirty="0" err="1"/>
              <a:t>trên</a:t>
            </a:r>
            <a:r>
              <a:rPr lang="en-US" dirty="0"/>
              <a:t> </a:t>
            </a:r>
            <a:r>
              <a:rPr lang="en-US" dirty="0" err="1"/>
              <a:t>mục</a:t>
            </a:r>
            <a:r>
              <a:rPr lang="en-US" dirty="0"/>
              <a:t> </a:t>
            </a:r>
            <a:r>
              <a:rPr lang="en-US" dirty="0" err="1"/>
              <a:t>tiêu</a:t>
            </a:r>
            <a:endParaRPr lang="en-US" dirty="0"/>
          </a:p>
        </p:txBody>
      </p:sp>
      <p:pic>
        <p:nvPicPr>
          <p:cNvPr id="5" name="Content Placeholder 4"/>
          <p:cNvPicPr>
            <a:picLocks noGrp="1" noChangeAspect="1"/>
          </p:cNvPicPr>
          <p:nvPr>
            <p:ph idx="1"/>
          </p:nvPr>
        </p:nvPicPr>
        <p:blipFill>
          <a:blip r:embed="rId2"/>
          <a:stretch>
            <a:fillRect/>
          </a:stretch>
        </p:blipFill>
        <p:spPr>
          <a:xfrm>
            <a:off x="430486" y="1928971"/>
            <a:ext cx="10257699" cy="3853422"/>
          </a:xfrm>
          <a:prstGeom prst="rect">
            <a:avLst/>
          </a:prstGeom>
        </p:spPr>
      </p:pic>
    </p:spTree>
    <p:extLst>
      <p:ext uri="{BB962C8B-B14F-4D97-AF65-F5344CB8AC3E}">
        <p14:creationId xmlns:p14="http://schemas.microsoft.com/office/powerpoint/2010/main" val="15077515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CÁC </a:t>
            </a:r>
            <a:r>
              <a:rPr lang="en-US" dirty="0" err="1"/>
              <a:t>Hành</a:t>
            </a:r>
            <a:r>
              <a:rPr lang="en-US" dirty="0"/>
              <a:t> </a:t>
            </a:r>
            <a:r>
              <a:rPr lang="en-US" dirty="0" err="1"/>
              <a:t>động</a:t>
            </a:r>
            <a:r>
              <a:rPr lang="en-US" dirty="0"/>
              <a:t> </a:t>
            </a:r>
            <a:r>
              <a:rPr lang="en-US" dirty="0" err="1"/>
              <a:t>trên</a:t>
            </a:r>
            <a:r>
              <a:rPr lang="en-US" dirty="0"/>
              <a:t> </a:t>
            </a:r>
            <a:r>
              <a:rPr lang="en-US" dirty="0" err="1"/>
              <a:t>mục</a:t>
            </a:r>
            <a:r>
              <a:rPr lang="en-US" dirty="0"/>
              <a:t> </a:t>
            </a:r>
            <a:r>
              <a:rPr lang="en-US" dirty="0" err="1"/>
              <a:t>tiêu</a:t>
            </a:r>
            <a:endParaRPr lang="en-US" dirty="0"/>
          </a:p>
        </p:txBody>
      </p:sp>
      <p:sp>
        <p:nvSpPr>
          <p:cNvPr id="3" name="Content Placeholder 2"/>
          <p:cNvSpPr>
            <a:spLocks noGrp="1"/>
          </p:cNvSpPr>
          <p:nvPr>
            <p:ph idx="1"/>
          </p:nvPr>
        </p:nvSpPr>
        <p:spPr>
          <a:xfrm>
            <a:off x="441913" y="1811104"/>
            <a:ext cx="11029615" cy="653190"/>
          </a:xfrm>
        </p:spPr>
        <p:txBody>
          <a:bodyPr>
            <a:normAutofit/>
          </a:bodyPr>
          <a:lstStyle/>
          <a:p>
            <a:r>
              <a:rPr lang="en-US" dirty="0"/>
              <a:t>Search Query: </a:t>
            </a:r>
            <a:r>
              <a:rPr lang="en-US" dirty="0">
                <a:solidFill>
                  <a:srgbClr val="FF0000"/>
                </a:solidFill>
              </a:rPr>
              <a:t>index=botsv1 </a:t>
            </a:r>
            <a:r>
              <a:rPr lang="en-US" dirty="0" err="1">
                <a:solidFill>
                  <a:srgbClr val="FF0000"/>
                </a:solidFill>
              </a:rPr>
              <a:t>src</a:t>
            </a:r>
            <a:r>
              <a:rPr lang="en-US" dirty="0">
                <a:solidFill>
                  <a:srgbClr val="FF0000"/>
                </a:solidFill>
              </a:rPr>
              <a:t>=192.168.250.70 </a:t>
            </a:r>
            <a:r>
              <a:rPr lang="en-US" dirty="0" err="1">
                <a:solidFill>
                  <a:srgbClr val="FF0000"/>
                </a:solidFill>
              </a:rPr>
              <a:t>sourcetype</a:t>
            </a:r>
            <a:r>
              <a:rPr lang="en-US" dirty="0">
                <a:solidFill>
                  <a:srgbClr val="FF0000"/>
                </a:solidFill>
              </a:rPr>
              <a:t>=</a:t>
            </a:r>
            <a:r>
              <a:rPr lang="en-US" dirty="0" err="1">
                <a:solidFill>
                  <a:srgbClr val="FF0000"/>
                </a:solidFill>
              </a:rPr>
              <a:t>suricata</a:t>
            </a:r>
            <a:r>
              <a:rPr lang="en-US" dirty="0">
                <a:solidFill>
                  <a:srgbClr val="FF0000"/>
                </a:solidFill>
              </a:rPr>
              <a:t> </a:t>
            </a:r>
            <a:r>
              <a:rPr lang="en-US" dirty="0" err="1">
                <a:solidFill>
                  <a:srgbClr val="FF0000"/>
                </a:solidFill>
              </a:rPr>
              <a:t>dest_ip</a:t>
            </a:r>
            <a:r>
              <a:rPr lang="en-US" dirty="0">
                <a:solidFill>
                  <a:srgbClr val="FF0000"/>
                </a:solidFill>
              </a:rPr>
              <a:t>=23.22.63.114</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2403627"/>
            <a:ext cx="6649229" cy="4384012"/>
          </a:xfrm>
          <a:prstGeom prst="rect">
            <a:avLst/>
          </a:prstGeom>
        </p:spPr>
      </p:pic>
    </p:spTree>
    <p:extLst>
      <p:ext uri="{BB962C8B-B14F-4D97-AF65-F5344CB8AC3E}">
        <p14:creationId xmlns:p14="http://schemas.microsoft.com/office/powerpoint/2010/main" val="38365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CÁC </a:t>
            </a:r>
            <a:r>
              <a:rPr lang="en-US" dirty="0" err="1"/>
              <a:t>Hành</a:t>
            </a:r>
            <a:r>
              <a:rPr lang="en-US" dirty="0"/>
              <a:t> </a:t>
            </a:r>
            <a:r>
              <a:rPr lang="en-US" dirty="0" err="1"/>
              <a:t>động</a:t>
            </a:r>
            <a:r>
              <a:rPr lang="en-US" dirty="0"/>
              <a:t> </a:t>
            </a:r>
            <a:r>
              <a:rPr lang="en-US" dirty="0" err="1"/>
              <a:t>trên</a:t>
            </a:r>
            <a:r>
              <a:rPr lang="en-US" dirty="0"/>
              <a:t> </a:t>
            </a:r>
            <a:r>
              <a:rPr lang="en-US" dirty="0" err="1"/>
              <a:t>mục</a:t>
            </a:r>
            <a:r>
              <a:rPr lang="en-US" dirty="0"/>
              <a:t> </a:t>
            </a:r>
            <a:r>
              <a:rPr lang="en-US" dirty="0" err="1"/>
              <a:t>tiêu</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671" y="2597865"/>
            <a:ext cx="9415654" cy="4192654"/>
          </a:xfrm>
        </p:spPr>
      </p:pic>
      <p:sp>
        <p:nvSpPr>
          <p:cNvPr id="7" name="Rectangle 2"/>
          <p:cNvSpPr>
            <a:spLocks noChangeArrowheads="1"/>
          </p:cNvSpPr>
          <p:nvPr/>
        </p:nvSpPr>
        <p:spPr bwMode="auto">
          <a:xfrm>
            <a:off x="399671" y="1833745"/>
            <a:ext cx="1112419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Arial" panose="020B0604020202020204" pitchFamily="34" charset="0"/>
              </a:rPr>
              <a:t>Search Query:</a:t>
            </a:r>
            <a:r>
              <a:rPr kumimoji="0" lang="en-US" altLang="en-US" b="0" i="0" u="none" strike="noStrike" cap="none" normalizeH="0" baseline="0" dirty="0" smtClean="0">
                <a:ln>
                  <a:noFill/>
                </a:ln>
                <a:solidFill>
                  <a:schemeClr val="tx1"/>
                </a:solidFill>
                <a:effectLst/>
                <a:latin typeface="Arial" panose="020B0604020202020204" pitchFamily="34" charset="0"/>
              </a:rPr>
              <a:t> </a:t>
            </a:r>
            <a:r>
              <a:rPr kumimoji="0" lang="en-US" altLang="en-US" b="0" i="0" u="none" strike="noStrike" cap="none" normalizeH="0" baseline="0" dirty="0" smtClean="0">
                <a:ln>
                  <a:noFill/>
                </a:ln>
                <a:solidFill>
                  <a:srgbClr val="FF0000"/>
                </a:solidFill>
                <a:effectLst/>
                <a:latin typeface="Ubuntu"/>
              </a:rPr>
              <a:t>index=botsv1 </a:t>
            </a:r>
            <a:r>
              <a:rPr kumimoji="0" lang="en-US" altLang="en-US" b="0" i="0" u="none" strike="noStrike" cap="none" normalizeH="0" baseline="0" dirty="0" err="1" smtClean="0">
                <a:ln>
                  <a:noFill/>
                </a:ln>
                <a:solidFill>
                  <a:srgbClr val="FF0000"/>
                </a:solidFill>
                <a:effectLst/>
                <a:latin typeface="Ubuntu"/>
              </a:rPr>
              <a:t>url</a:t>
            </a:r>
            <a:r>
              <a:rPr kumimoji="0" lang="en-US" altLang="en-US" b="0" i="0" u="none" strike="noStrike" cap="none" normalizeH="0" baseline="0" dirty="0" smtClean="0">
                <a:ln>
                  <a:noFill/>
                </a:ln>
                <a:solidFill>
                  <a:srgbClr val="FF0000"/>
                </a:solidFill>
                <a:effectLst/>
                <a:latin typeface="Ubuntu"/>
              </a:rPr>
              <a:t>="/poisonivy-is-coming-for-you-batman.jpeg" </a:t>
            </a:r>
            <a:r>
              <a:rPr kumimoji="0" lang="en-US" altLang="en-US" b="0" i="0" u="none" strike="noStrike" cap="none" normalizeH="0" baseline="0" dirty="0" err="1" smtClean="0">
                <a:ln>
                  <a:noFill/>
                </a:ln>
                <a:solidFill>
                  <a:srgbClr val="FF0000"/>
                </a:solidFill>
                <a:effectLst/>
                <a:latin typeface="Ubuntu"/>
              </a:rPr>
              <a:t>dest_ip</a:t>
            </a:r>
            <a:r>
              <a:rPr kumimoji="0" lang="en-US" altLang="en-US" b="0" i="0" u="none" strike="noStrike" cap="none" normalizeH="0" baseline="0" dirty="0" smtClean="0">
                <a:ln>
                  <a:noFill/>
                </a:ln>
                <a:solidFill>
                  <a:srgbClr val="FF0000"/>
                </a:solidFill>
                <a:effectLst/>
                <a:latin typeface="Ubuntu"/>
              </a:rPr>
              <a:t>="192.168.250.70" | table _time </a:t>
            </a:r>
            <a:r>
              <a:rPr kumimoji="0" lang="en-US" altLang="en-US" b="0" i="0" u="none" strike="noStrike" cap="none" normalizeH="0" baseline="0" dirty="0" err="1" smtClean="0">
                <a:ln>
                  <a:noFill/>
                </a:ln>
                <a:solidFill>
                  <a:srgbClr val="FF0000"/>
                </a:solidFill>
                <a:effectLst/>
                <a:latin typeface="Ubuntu"/>
              </a:rPr>
              <a:t>src</a:t>
            </a:r>
            <a:r>
              <a:rPr kumimoji="0" lang="en-US" altLang="en-US" b="0" i="0" u="none" strike="noStrike" cap="none" normalizeH="0" baseline="0" dirty="0" smtClean="0">
                <a:ln>
                  <a:noFill/>
                </a:ln>
                <a:solidFill>
                  <a:srgbClr val="FF0000"/>
                </a:solidFill>
                <a:effectLst/>
                <a:latin typeface="Ubuntu"/>
              </a:rPr>
              <a:t> </a:t>
            </a:r>
            <a:r>
              <a:rPr kumimoji="0" lang="en-US" altLang="en-US" b="0" i="0" u="none" strike="noStrike" cap="none" normalizeH="0" baseline="0" dirty="0" err="1" smtClean="0">
                <a:ln>
                  <a:noFill/>
                </a:ln>
                <a:solidFill>
                  <a:srgbClr val="FF0000"/>
                </a:solidFill>
                <a:effectLst/>
                <a:latin typeface="Ubuntu"/>
              </a:rPr>
              <a:t>dest_ip</a:t>
            </a:r>
            <a:r>
              <a:rPr kumimoji="0" lang="en-US" altLang="en-US" b="0" i="0" u="none" strike="noStrike" cap="none" normalizeH="0" baseline="0" dirty="0" smtClean="0">
                <a:ln>
                  <a:noFill/>
                </a:ln>
                <a:solidFill>
                  <a:srgbClr val="FF0000"/>
                </a:solidFill>
                <a:effectLst/>
                <a:latin typeface="Ubuntu"/>
              </a:rPr>
              <a:t> </a:t>
            </a:r>
            <a:r>
              <a:rPr kumimoji="0" lang="en-US" altLang="en-US" b="0" i="0" u="none" strike="noStrike" cap="none" normalizeH="0" baseline="0" dirty="0" err="1" smtClean="0">
                <a:ln>
                  <a:noFill/>
                </a:ln>
                <a:solidFill>
                  <a:srgbClr val="FF0000"/>
                </a:solidFill>
                <a:effectLst/>
                <a:latin typeface="Ubuntu"/>
              </a:rPr>
              <a:t>http.hostname</a:t>
            </a:r>
            <a:r>
              <a:rPr kumimoji="0" lang="en-US" altLang="en-US" b="0" i="0" u="none" strike="noStrike" cap="none" normalizeH="0" baseline="0" dirty="0" smtClean="0">
                <a:ln>
                  <a:noFill/>
                </a:ln>
                <a:solidFill>
                  <a:srgbClr val="FF0000"/>
                </a:solidFill>
                <a:effectLst/>
                <a:latin typeface="Ubuntu"/>
              </a:rPr>
              <a:t> </a:t>
            </a:r>
            <a:r>
              <a:rPr kumimoji="0" lang="en-US" altLang="en-US" b="0" i="0" u="none" strike="noStrike" cap="none" normalizeH="0" baseline="0" dirty="0" err="1" smtClean="0">
                <a:ln>
                  <a:noFill/>
                </a:ln>
                <a:solidFill>
                  <a:srgbClr val="FF0000"/>
                </a:solidFill>
                <a:effectLst/>
                <a:latin typeface="Ubuntu"/>
              </a:rPr>
              <a:t>url</a:t>
            </a:r>
            <a:endParaRPr kumimoji="0" lang="en-US" altLang="en-US" b="0" i="0" u="none" strike="noStrike" cap="none" normalizeH="0" baseline="0" dirty="0" smtClean="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4745445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CÁC </a:t>
            </a:r>
            <a:r>
              <a:rPr lang="en-US" dirty="0" err="1"/>
              <a:t>Hành</a:t>
            </a:r>
            <a:r>
              <a:rPr lang="en-US" dirty="0"/>
              <a:t> </a:t>
            </a:r>
            <a:r>
              <a:rPr lang="en-US" dirty="0" err="1"/>
              <a:t>động</a:t>
            </a:r>
            <a:r>
              <a:rPr lang="en-US" dirty="0"/>
              <a:t> </a:t>
            </a:r>
            <a:r>
              <a:rPr lang="en-US" dirty="0" err="1"/>
              <a:t>trên</a:t>
            </a:r>
            <a:r>
              <a:rPr lang="en-US" dirty="0"/>
              <a:t> </a:t>
            </a:r>
            <a:r>
              <a:rPr lang="en-US" dirty="0" err="1"/>
              <a:t>mục</a:t>
            </a:r>
            <a:r>
              <a:rPr lang="en-US" dirty="0"/>
              <a:t> </a:t>
            </a:r>
            <a:r>
              <a:rPr lang="en-US" dirty="0" err="1"/>
              <a:t>tiêu</a:t>
            </a:r>
            <a:endParaRPr lang="en-US" dirty="0"/>
          </a:p>
        </p:txBody>
      </p:sp>
      <p:sp>
        <p:nvSpPr>
          <p:cNvPr id="3" name="Content Placeholder 2"/>
          <p:cNvSpPr>
            <a:spLocks noGrp="1"/>
          </p:cNvSpPr>
          <p:nvPr>
            <p:ph idx="1"/>
          </p:nvPr>
        </p:nvSpPr>
        <p:spPr>
          <a:xfrm>
            <a:off x="581192" y="2180496"/>
            <a:ext cx="11029615" cy="1501327"/>
          </a:xfrm>
        </p:spPr>
        <p:txBody>
          <a:bodyPr/>
          <a:lstStyle/>
          <a:p>
            <a:pPr marL="0" indent="0">
              <a:buNone/>
            </a:pPr>
            <a:r>
              <a:rPr lang="en-US" dirty="0" smtClean="0"/>
              <a:t>=&gt; </a:t>
            </a:r>
            <a:r>
              <a:rPr lang="vi-VN" dirty="0" smtClean="0"/>
              <a:t>Kết </a:t>
            </a:r>
            <a:r>
              <a:rPr lang="vi-VN" dirty="0"/>
              <a:t>quả cuối cùng cho thấy rõ ràng một tệp jpeg </a:t>
            </a:r>
            <a:r>
              <a:rPr lang="vi-VN" b="1" dirty="0"/>
              <a:t>Poisonivy-is-coming-for-you-batman.jpeg</a:t>
            </a:r>
            <a:r>
              <a:rPr lang="vi-VN" dirty="0"/>
              <a:t> đáng ngờ đã được tải xuống từ máy chủ prankglassinebracket.jumpingcrab.com của kẻ tấn công </a:t>
            </a:r>
            <a:r>
              <a:rPr lang="vi-VN" dirty="0" smtClean="0"/>
              <a:t>đ</a:t>
            </a:r>
            <a:r>
              <a:rPr lang="en-US" dirty="0" smtClean="0"/>
              <a:t>ể deface </a:t>
            </a:r>
            <a:r>
              <a:rPr lang="vi-VN" dirty="0" smtClean="0"/>
              <a:t>trang </a:t>
            </a:r>
            <a:r>
              <a:rPr lang="vi-VN" dirty="0"/>
              <a:t>web.</a:t>
            </a:r>
            <a:endParaRPr lang="en-US" dirty="0"/>
          </a:p>
        </p:txBody>
      </p:sp>
      <p:pic>
        <p:nvPicPr>
          <p:cNvPr id="5" name="Picture 4"/>
          <p:cNvPicPr>
            <a:picLocks noChangeAspect="1"/>
          </p:cNvPicPr>
          <p:nvPr/>
        </p:nvPicPr>
        <p:blipFill>
          <a:blip r:embed="rId2"/>
          <a:stretch>
            <a:fillRect/>
          </a:stretch>
        </p:blipFill>
        <p:spPr>
          <a:xfrm>
            <a:off x="250059" y="3541935"/>
            <a:ext cx="11941941" cy="2329604"/>
          </a:xfrm>
          <a:prstGeom prst="rect">
            <a:avLst/>
          </a:prstGeom>
        </p:spPr>
      </p:pic>
    </p:spTree>
    <p:extLst>
      <p:ext uri="{BB962C8B-B14F-4D97-AF65-F5344CB8AC3E}">
        <p14:creationId xmlns:p14="http://schemas.microsoft.com/office/powerpoint/2010/main" val="14789537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GIỚI THIỆU VỀ SPLUNK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2029" y="1926887"/>
            <a:ext cx="10427942" cy="4535731"/>
          </a:xfrm>
        </p:spPr>
      </p:pic>
    </p:spTree>
    <p:extLst>
      <p:ext uri="{BB962C8B-B14F-4D97-AF65-F5344CB8AC3E}">
        <p14:creationId xmlns:p14="http://schemas.microsoft.com/office/powerpoint/2010/main" val="1611165090"/>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3475931"/>
            <a:ext cx="11029615" cy="1423073"/>
          </a:xfrm>
        </p:spPr>
        <p:txBody>
          <a:bodyPr>
            <a:normAutofit/>
          </a:bodyPr>
          <a:lstStyle/>
          <a:p>
            <a:r>
              <a:rPr lang="en-US" dirty="0" smtClean="0"/>
              <a:t>Command </a:t>
            </a:r>
            <a:r>
              <a:rPr lang="en-US" dirty="0"/>
              <a:t>and Control</a:t>
            </a:r>
            <a:br>
              <a:rPr lang="en-US" dirty="0"/>
            </a:br>
            <a:endParaRPr lang="en-US" dirty="0"/>
          </a:p>
        </p:txBody>
      </p:sp>
      <p:sp>
        <p:nvSpPr>
          <p:cNvPr id="3" name="Text Placeholder 2"/>
          <p:cNvSpPr>
            <a:spLocks noGrp="1"/>
          </p:cNvSpPr>
          <p:nvPr>
            <p:ph type="body" idx="1"/>
          </p:nvPr>
        </p:nvSpPr>
        <p:spPr/>
        <p:txBody>
          <a:bodyPr/>
          <a:lstStyle/>
          <a:p>
            <a:r>
              <a:rPr lang="en-US" dirty="0" err="1" smtClean="0"/>
              <a:t>Phân</a:t>
            </a:r>
            <a:r>
              <a:rPr lang="en-US" dirty="0" smtClean="0"/>
              <a:t> </a:t>
            </a:r>
            <a:r>
              <a:rPr lang="en-US" dirty="0" err="1" smtClean="0"/>
              <a:t>tích</a:t>
            </a:r>
            <a:r>
              <a:rPr lang="en-US" dirty="0" smtClean="0"/>
              <a:t> </a:t>
            </a:r>
            <a:r>
              <a:rPr lang="en-US" dirty="0" err="1" smtClean="0"/>
              <a:t>tìm</a:t>
            </a:r>
            <a:r>
              <a:rPr lang="en-US" dirty="0" smtClean="0"/>
              <a:t> </a:t>
            </a:r>
            <a:r>
              <a:rPr lang="en-US" dirty="0" err="1" smtClean="0"/>
              <a:t>kiếm</a:t>
            </a:r>
            <a:r>
              <a:rPr lang="en-US" dirty="0" smtClean="0"/>
              <a:t> </a:t>
            </a:r>
            <a:r>
              <a:rPr lang="en-US" dirty="0" err="1" smtClean="0"/>
              <a:t>các</a:t>
            </a:r>
            <a:r>
              <a:rPr lang="en-US" dirty="0" smtClean="0"/>
              <a:t> </a:t>
            </a:r>
            <a:r>
              <a:rPr lang="en-US" dirty="0" err="1" smtClean="0"/>
              <a:t>dns</a:t>
            </a:r>
            <a:r>
              <a:rPr lang="en-US" dirty="0" smtClean="0"/>
              <a:t> </a:t>
            </a:r>
            <a:r>
              <a:rPr lang="en-US" dirty="0" err="1" smtClean="0"/>
              <a:t>và</a:t>
            </a:r>
            <a:r>
              <a:rPr lang="en-US" dirty="0" smtClean="0"/>
              <a:t> </a:t>
            </a:r>
            <a:r>
              <a:rPr lang="en-US" dirty="0" err="1" smtClean="0"/>
              <a:t>ip</a:t>
            </a:r>
            <a:r>
              <a:rPr lang="en-US" dirty="0" smtClean="0"/>
              <a:t> </a:t>
            </a:r>
            <a:r>
              <a:rPr lang="en-US" dirty="0" err="1" smtClean="0"/>
              <a:t>độc</a:t>
            </a:r>
            <a:r>
              <a:rPr lang="en-US" dirty="0" smtClean="0"/>
              <a:t> </a:t>
            </a:r>
            <a:r>
              <a:rPr lang="en-US" dirty="0" err="1" smtClean="0"/>
              <a:t>hại</a:t>
            </a:r>
            <a:r>
              <a:rPr lang="en-US" dirty="0" smtClean="0"/>
              <a:t> </a:t>
            </a:r>
            <a:r>
              <a:rPr lang="en-US" dirty="0" err="1" smtClean="0"/>
              <a:t>có</a:t>
            </a:r>
            <a:r>
              <a:rPr lang="en-US" dirty="0" smtClean="0"/>
              <a:t> </a:t>
            </a:r>
            <a:r>
              <a:rPr lang="en-US" dirty="0" err="1" smtClean="0"/>
              <a:t>liên</a:t>
            </a:r>
            <a:r>
              <a:rPr lang="en-US" dirty="0" smtClean="0"/>
              <a:t> </a:t>
            </a:r>
            <a:r>
              <a:rPr lang="en-US" dirty="0" err="1" smtClean="0"/>
              <a:t>quan</a:t>
            </a:r>
            <a:endParaRPr lang="en-US" dirty="0"/>
          </a:p>
        </p:txBody>
      </p:sp>
    </p:spTree>
    <p:extLst>
      <p:ext uri="{BB962C8B-B14F-4D97-AF65-F5344CB8AC3E}">
        <p14:creationId xmlns:p14="http://schemas.microsoft.com/office/powerpoint/2010/main" val="29265465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and Control</a:t>
            </a:r>
          </a:p>
        </p:txBody>
      </p:sp>
      <p:sp>
        <p:nvSpPr>
          <p:cNvPr id="3" name="Content Placeholder 2"/>
          <p:cNvSpPr>
            <a:spLocks noGrp="1"/>
          </p:cNvSpPr>
          <p:nvPr>
            <p:ph idx="1"/>
          </p:nvPr>
        </p:nvSpPr>
        <p:spPr>
          <a:xfrm>
            <a:off x="581192" y="2180496"/>
            <a:ext cx="11029615" cy="3984133"/>
          </a:xfrm>
        </p:spPr>
        <p:txBody>
          <a:bodyPr>
            <a:normAutofit/>
          </a:bodyPr>
          <a:lstStyle/>
          <a:p>
            <a:pPr algn="just"/>
            <a:r>
              <a:rPr lang="en-US" sz="2000" dirty="0"/>
              <a:t>K</a:t>
            </a:r>
            <a:r>
              <a:rPr lang="vi-VN" sz="2000" dirty="0" smtClean="0"/>
              <a:t>ẻ </a:t>
            </a:r>
            <a:r>
              <a:rPr lang="vi-VN" sz="2000" dirty="0"/>
              <a:t>tấn công đã sử dụng Dynamic DNS để </a:t>
            </a:r>
            <a:r>
              <a:rPr lang="en-US" sz="2000" dirty="0" err="1" smtClean="0"/>
              <a:t>phân</a:t>
            </a:r>
            <a:r>
              <a:rPr lang="en-US" sz="2000" dirty="0" smtClean="0"/>
              <a:t> </a:t>
            </a:r>
            <a:r>
              <a:rPr lang="en-US" sz="2000" dirty="0" err="1" smtClean="0"/>
              <a:t>giải</a:t>
            </a:r>
            <a:r>
              <a:rPr lang="en-US" sz="2000" dirty="0" smtClean="0"/>
              <a:t> </a:t>
            </a:r>
            <a:r>
              <a:rPr lang="vi-VN" sz="2000" dirty="0" smtClean="0"/>
              <a:t>một </a:t>
            </a:r>
            <a:r>
              <a:rPr lang="vi-VN" sz="2000" dirty="0"/>
              <a:t>IP độc hại. Mục tiêu của chúng </a:t>
            </a:r>
            <a:r>
              <a:rPr lang="vi-VN" sz="2000" dirty="0" smtClean="0"/>
              <a:t>t</a:t>
            </a:r>
            <a:r>
              <a:rPr lang="en-US" sz="2000" dirty="0" smtClean="0"/>
              <a:t>a</a:t>
            </a:r>
            <a:r>
              <a:rPr lang="vi-VN" sz="2000" dirty="0" smtClean="0"/>
              <a:t> </a:t>
            </a:r>
            <a:r>
              <a:rPr lang="vi-VN" sz="2000" dirty="0"/>
              <a:t>là tìm IP mà kẻ tấn công đã </a:t>
            </a:r>
            <a:r>
              <a:rPr lang="en-US" sz="2000" dirty="0" err="1" smtClean="0"/>
              <a:t>trỏ</a:t>
            </a:r>
            <a:r>
              <a:rPr lang="en-US" sz="2000" dirty="0" smtClean="0"/>
              <a:t> </a:t>
            </a:r>
            <a:r>
              <a:rPr lang="en-US" sz="2000" dirty="0" err="1" smtClean="0"/>
              <a:t>đến</a:t>
            </a:r>
            <a:r>
              <a:rPr lang="en-US" sz="2000" dirty="0" smtClean="0"/>
              <a:t> </a:t>
            </a:r>
            <a:r>
              <a:rPr lang="vi-VN" sz="2000" dirty="0" smtClean="0"/>
              <a:t>DNS</a:t>
            </a:r>
            <a:r>
              <a:rPr lang="en-US" sz="2000" dirty="0" smtClean="0"/>
              <a:t> </a:t>
            </a:r>
            <a:r>
              <a:rPr lang="en-US" sz="2000" dirty="0" err="1" smtClean="0"/>
              <a:t>đó</a:t>
            </a:r>
            <a:r>
              <a:rPr lang="vi-VN" sz="2000" dirty="0" smtClean="0"/>
              <a:t>.</a:t>
            </a:r>
            <a:endParaRPr lang="en-US" sz="2000" dirty="0" smtClean="0"/>
          </a:p>
          <a:p>
            <a:pPr algn="just"/>
            <a:r>
              <a:rPr lang="vi-VN" sz="2000" dirty="0" smtClean="0"/>
              <a:t>Để </a:t>
            </a:r>
            <a:r>
              <a:rPr lang="vi-VN" sz="2000" dirty="0"/>
              <a:t>điều tra thông tin liên lạc đến và đi từ các địa chỉ IP của kẻ thù, chúng </a:t>
            </a:r>
            <a:r>
              <a:rPr lang="vi-VN" sz="2000" dirty="0" smtClean="0"/>
              <a:t>t</a:t>
            </a:r>
            <a:r>
              <a:rPr lang="en-US" sz="2000" dirty="0" smtClean="0"/>
              <a:t>a</a:t>
            </a:r>
            <a:r>
              <a:rPr lang="vi-VN" sz="2000" dirty="0" smtClean="0"/>
              <a:t> </a:t>
            </a:r>
            <a:r>
              <a:rPr lang="vi-VN" sz="2000" dirty="0"/>
              <a:t>sẽ kiểm tra các nguồn nhật ký tập trung vào mạng được đề cập ở trên. </a:t>
            </a:r>
            <a:endParaRPr lang="en-US" sz="2000" dirty="0" smtClean="0"/>
          </a:p>
          <a:p>
            <a:r>
              <a:rPr lang="en-US" sz="2000" dirty="0"/>
              <a:t>Search Query: </a:t>
            </a:r>
            <a:r>
              <a:rPr lang="en-US" sz="2000" dirty="0">
                <a:solidFill>
                  <a:srgbClr val="FF0000"/>
                </a:solidFill>
              </a:rPr>
              <a:t>index=botsv1 </a:t>
            </a:r>
            <a:r>
              <a:rPr lang="en-US" sz="2000" dirty="0" err="1" smtClean="0">
                <a:solidFill>
                  <a:srgbClr val="FF0000"/>
                </a:solidFill>
              </a:rPr>
              <a:t>sourcetype</a:t>
            </a:r>
            <a:r>
              <a:rPr lang="en-US" sz="2000" dirty="0" smtClean="0">
                <a:solidFill>
                  <a:srgbClr val="FF0000"/>
                </a:solidFill>
              </a:rPr>
              <a:t>=</a:t>
            </a:r>
            <a:r>
              <a:rPr lang="en-US" sz="2000" dirty="0" err="1" smtClean="0">
                <a:solidFill>
                  <a:srgbClr val="FF0000"/>
                </a:solidFill>
              </a:rPr>
              <a:t>fortigate_utm</a:t>
            </a:r>
            <a:r>
              <a:rPr lang="en-US" sz="2000" dirty="0" smtClean="0">
                <a:solidFill>
                  <a:srgbClr val="FF0000"/>
                </a:solidFill>
              </a:rPr>
              <a:t> "poisonivy-is-coming-for-you-batman.jpeg“</a:t>
            </a:r>
          </a:p>
          <a:p>
            <a:r>
              <a:rPr lang="en-US" sz="2000" dirty="0" err="1" smtClean="0"/>
              <a:t>Hoặc</a:t>
            </a:r>
            <a:r>
              <a:rPr lang="en-US" sz="2000" dirty="0" smtClean="0"/>
              <a:t> </a:t>
            </a:r>
            <a:r>
              <a:rPr lang="en-US" sz="2000" dirty="0">
                <a:solidFill>
                  <a:srgbClr val="FF0000"/>
                </a:solidFill>
              </a:rPr>
              <a:t>index=botsv1 </a:t>
            </a:r>
            <a:r>
              <a:rPr lang="en-US" sz="2000" dirty="0" err="1" smtClean="0">
                <a:solidFill>
                  <a:srgbClr val="FF0000"/>
                </a:solidFill>
              </a:rPr>
              <a:t>sourcetype</a:t>
            </a:r>
            <a:r>
              <a:rPr lang="en-US" sz="2000" dirty="0" smtClean="0">
                <a:solidFill>
                  <a:srgbClr val="FF0000"/>
                </a:solidFill>
              </a:rPr>
              <a:t>=</a:t>
            </a:r>
            <a:r>
              <a:rPr lang="en-US" sz="2000" dirty="0" err="1" smtClean="0">
                <a:solidFill>
                  <a:srgbClr val="FF0000"/>
                </a:solidFill>
              </a:rPr>
              <a:t>fgt_utm</a:t>
            </a:r>
            <a:r>
              <a:rPr lang="en-US" sz="2000" dirty="0" smtClean="0">
                <a:solidFill>
                  <a:srgbClr val="FF0000"/>
                </a:solidFill>
              </a:rPr>
              <a:t> "poisonivy-is-coming-for-you-batman.jpeg</a:t>
            </a:r>
            <a:r>
              <a:rPr lang="en-US" sz="2000" dirty="0">
                <a:solidFill>
                  <a:srgbClr val="FF0000"/>
                </a:solidFill>
              </a:rPr>
              <a:t>“</a:t>
            </a:r>
          </a:p>
          <a:p>
            <a:endParaRPr lang="en-US" sz="2000" dirty="0" smtClean="0"/>
          </a:p>
          <a:p>
            <a:pPr algn="just"/>
            <a:endParaRPr lang="en-US" sz="2000" dirty="0" smtClean="0"/>
          </a:p>
        </p:txBody>
      </p:sp>
    </p:spTree>
    <p:extLst>
      <p:ext uri="{BB962C8B-B14F-4D97-AF65-F5344CB8AC3E}">
        <p14:creationId xmlns:p14="http://schemas.microsoft.com/office/powerpoint/2010/main" val="2292339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and Control</a:t>
            </a:r>
          </a:p>
        </p:txBody>
      </p:sp>
      <p:pic>
        <p:nvPicPr>
          <p:cNvPr id="5" name="Content Placeholder 4"/>
          <p:cNvPicPr>
            <a:picLocks noGrp="1" noChangeAspect="1"/>
          </p:cNvPicPr>
          <p:nvPr>
            <p:ph idx="1"/>
          </p:nvPr>
        </p:nvPicPr>
        <p:blipFill>
          <a:blip r:embed="rId2"/>
          <a:stretch>
            <a:fillRect/>
          </a:stretch>
        </p:blipFill>
        <p:spPr>
          <a:xfrm>
            <a:off x="522614" y="2498390"/>
            <a:ext cx="11146771" cy="2449059"/>
          </a:xfrm>
          <a:prstGeom prst="rect">
            <a:avLst/>
          </a:prstGeom>
        </p:spPr>
      </p:pic>
    </p:spTree>
    <p:extLst>
      <p:ext uri="{BB962C8B-B14F-4D97-AF65-F5344CB8AC3E}">
        <p14:creationId xmlns:p14="http://schemas.microsoft.com/office/powerpoint/2010/main" val="38794543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and Control</a:t>
            </a:r>
          </a:p>
        </p:txBody>
      </p:sp>
      <p:sp>
        <p:nvSpPr>
          <p:cNvPr id="3" name="Content Placeholder 2"/>
          <p:cNvSpPr>
            <a:spLocks noGrp="1"/>
          </p:cNvSpPr>
          <p:nvPr>
            <p:ph idx="1"/>
          </p:nvPr>
        </p:nvSpPr>
        <p:spPr>
          <a:xfrm>
            <a:off x="581192" y="2180496"/>
            <a:ext cx="11029615" cy="968431"/>
          </a:xfrm>
        </p:spPr>
        <p:txBody>
          <a:bodyPr/>
          <a:lstStyle/>
          <a:p>
            <a:r>
              <a:rPr lang="vi-VN" dirty="0"/>
              <a:t>Nhìn vào nhật ký tường lửa của Fortinet, chúng ta có thể thấy src IP, IP đích và URL. Nhìn vào các trường trên bảng điều khiển bên trái và url của trường chứa FQDN (Fully Qualified Domain </a:t>
            </a:r>
            <a:r>
              <a:rPr lang="vi-VN" dirty="0" smtClean="0"/>
              <a:t>Name).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1" y="3285747"/>
            <a:ext cx="10204969" cy="3266444"/>
          </a:xfrm>
          <a:prstGeom prst="rect">
            <a:avLst/>
          </a:prstGeom>
        </p:spPr>
      </p:pic>
    </p:spTree>
    <p:extLst>
      <p:ext uri="{BB962C8B-B14F-4D97-AF65-F5344CB8AC3E}">
        <p14:creationId xmlns:p14="http://schemas.microsoft.com/office/powerpoint/2010/main" val="33290838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TÌM KIẾM SỰ TƯƠNG TÁC THÔNG QUA HTTP</a:t>
            </a:r>
            <a:endParaRPr lang="en-US" dirty="0"/>
          </a:p>
        </p:txBody>
      </p:sp>
      <p:sp>
        <p:nvSpPr>
          <p:cNvPr id="3" name="Content Placeholder 2"/>
          <p:cNvSpPr>
            <a:spLocks noGrp="1"/>
          </p:cNvSpPr>
          <p:nvPr>
            <p:ph idx="1"/>
          </p:nvPr>
        </p:nvSpPr>
        <p:spPr>
          <a:xfrm>
            <a:off x="581192" y="2180497"/>
            <a:ext cx="11029615" cy="926042"/>
          </a:xfrm>
        </p:spPr>
        <p:txBody>
          <a:bodyPr/>
          <a:lstStyle/>
          <a:p>
            <a:r>
              <a:rPr lang="en-US" dirty="0"/>
              <a:t>Search Query: </a:t>
            </a:r>
            <a:r>
              <a:rPr lang="en-US" dirty="0">
                <a:solidFill>
                  <a:srgbClr val="FF0000"/>
                </a:solidFill>
              </a:rPr>
              <a:t>index=botsv1 </a:t>
            </a:r>
            <a:r>
              <a:rPr lang="en-US" dirty="0" err="1">
                <a:solidFill>
                  <a:srgbClr val="FF0000"/>
                </a:solidFill>
              </a:rPr>
              <a:t>sourcetype</a:t>
            </a:r>
            <a:r>
              <a:rPr lang="en-US" dirty="0">
                <a:solidFill>
                  <a:srgbClr val="FF0000"/>
                </a:solidFill>
              </a:rPr>
              <a:t>=</a:t>
            </a:r>
            <a:r>
              <a:rPr lang="en-US" dirty="0" err="1">
                <a:solidFill>
                  <a:srgbClr val="FF0000"/>
                </a:solidFill>
              </a:rPr>
              <a:t>stream:http</a:t>
            </a:r>
            <a:r>
              <a:rPr lang="en-US" dirty="0">
                <a:solidFill>
                  <a:srgbClr val="FF0000"/>
                </a:solidFill>
              </a:rPr>
              <a:t> </a:t>
            </a:r>
            <a:r>
              <a:rPr lang="en-US" dirty="0" err="1">
                <a:solidFill>
                  <a:srgbClr val="FF0000"/>
                </a:solidFill>
              </a:rPr>
              <a:t>dest_ip</a:t>
            </a:r>
            <a:r>
              <a:rPr lang="en-US" dirty="0">
                <a:solidFill>
                  <a:srgbClr val="FF0000"/>
                </a:solidFill>
              </a:rPr>
              <a:t>=23.22.63.114 "poisonivy-is-coming-for-you-batman.jpeg" </a:t>
            </a:r>
            <a:r>
              <a:rPr lang="en-US" dirty="0" err="1">
                <a:solidFill>
                  <a:srgbClr val="FF0000"/>
                </a:solidFill>
              </a:rPr>
              <a:t>src_ip</a:t>
            </a:r>
            <a:r>
              <a:rPr lang="en-US" dirty="0">
                <a:solidFill>
                  <a:srgbClr val="FF0000"/>
                </a:solidFill>
              </a:rPr>
              <a:t>=192.168.250.70</a:t>
            </a:r>
          </a:p>
        </p:txBody>
      </p:sp>
      <p:pic>
        <p:nvPicPr>
          <p:cNvPr id="5" name="Picture 4"/>
          <p:cNvPicPr>
            <a:picLocks noChangeAspect="1"/>
          </p:cNvPicPr>
          <p:nvPr/>
        </p:nvPicPr>
        <p:blipFill>
          <a:blip r:embed="rId2"/>
          <a:stretch>
            <a:fillRect/>
          </a:stretch>
        </p:blipFill>
        <p:spPr>
          <a:xfrm>
            <a:off x="116924" y="3370952"/>
            <a:ext cx="11582703" cy="2465679"/>
          </a:xfrm>
          <a:prstGeom prst="rect">
            <a:avLst/>
          </a:prstGeom>
        </p:spPr>
      </p:pic>
    </p:spTree>
    <p:extLst>
      <p:ext uri="{BB962C8B-B14F-4D97-AF65-F5344CB8AC3E}">
        <p14:creationId xmlns:p14="http://schemas.microsoft.com/office/powerpoint/2010/main" val="40313887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Điều</a:t>
            </a:r>
            <a:r>
              <a:rPr lang="en-US" dirty="0"/>
              <a:t> </a:t>
            </a:r>
            <a:r>
              <a:rPr lang="en-US" dirty="0" err="1"/>
              <a:t>tra</a:t>
            </a:r>
            <a:r>
              <a:rPr lang="en-US" dirty="0"/>
              <a:t>, </a:t>
            </a:r>
            <a:r>
              <a:rPr lang="en-US" dirty="0" err="1"/>
              <a:t>phân</a:t>
            </a:r>
            <a:r>
              <a:rPr lang="en-US" dirty="0"/>
              <a:t> </a:t>
            </a:r>
            <a:r>
              <a:rPr lang="en-US" dirty="0" err="1"/>
              <a:t>tích</a:t>
            </a:r>
            <a:r>
              <a:rPr lang="en-US" dirty="0"/>
              <a:t> </a:t>
            </a:r>
            <a:r>
              <a:rPr lang="en-US" dirty="0" err="1"/>
              <a:t>tình</a:t>
            </a:r>
            <a:r>
              <a:rPr lang="en-US" dirty="0"/>
              <a:t> </a:t>
            </a:r>
            <a:r>
              <a:rPr lang="en-US" dirty="0" err="1"/>
              <a:t>huống</a:t>
            </a:r>
            <a:r>
              <a:rPr lang="en-US" dirty="0"/>
              <a:t> </a:t>
            </a:r>
            <a:r>
              <a:rPr lang="en-US" dirty="0" err="1"/>
              <a:t>tấn</a:t>
            </a:r>
            <a:r>
              <a:rPr lang="en-US" dirty="0"/>
              <a:t> </a:t>
            </a:r>
            <a:r>
              <a:rPr lang="en-US" dirty="0" err="1"/>
              <a:t>công</a:t>
            </a:r>
            <a:r>
              <a:rPr lang="en-US" dirty="0"/>
              <a:t> </a:t>
            </a:r>
            <a:r>
              <a:rPr lang="en-US" dirty="0" smtClean="0"/>
              <a:t>Delivery</a:t>
            </a:r>
            <a:r>
              <a:rPr lang="en-US" dirty="0"/>
              <a:t/>
            </a:r>
            <a:br>
              <a:rPr lang="en-US" dirty="0"/>
            </a:br>
            <a:endParaRPr lang="en-US" dirty="0"/>
          </a:p>
        </p:txBody>
      </p:sp>
      <p:sp>
        <p:nvSpPr>
          <p:cNvPr id="3" name="Text Placeholder 2"/>
          <p:cNvSpPr>
            <a:spLocks noGrp="1"/>
          </p:cNvSpPr>
          <p:nvPr>
            <p:ph type="body" idx="1"/>
          </p:nvPr>
        </p:nvSpPr>
        <p:spPr/>
        <p:txBody>
          <a:bodyPr>
            <a:normAutofit fontScale="92500" lnSpcReduction="10000"/>
          </a:bodyPr>
          <a:lstStyle/>
          <a:p>
            <a:r>
              <a:rPr lang="en-US" cap="none" dirty="0"/>
              <a:t>N</a:t>
            </a:r>
            <a:r>
              <a:rPr lang="vi-VN" cap="none" dirty="0" smtClean="0"/>
              <a:t>hiệm vụ của chúng ta trong bài học này là sử dụng thông tin chúng ta có về kẻ thù và sử dụng các nền tảng </a:t>
            </a:r>
            <a:r>
              <a:rPr lang="en-US" cap="none" dirty="0" smtClean="0"/>
              <a:t>threat hunting </a:t>
            </a:r>
            <a:r>
              <a:rPr lang="vi-VN" cap="none" dirty="0" smtClean="0"/>
              <a:t>khác nhau để tìm</a:t>
            </a:r>
            <a:r>
              <a:rPr lang="en-US" cap="none" dirty="0" smtClean="0"/>
              <a:t> </a:t>
            </a:r>
            <a:r>
              <a:rPr lang="en-US" cap="none" dirty="0" err="1" smtClean="0"/>
              <a:t>kiếm</a:t>
            </a:r>
            <a:r>
              <a:rPr lang="en-US" cap="none" dirty="0" smtClean="0"/>
              <a:t> </a:t>
            </a:r>
            <a:r>
              <a:rPr lang="en-US" cap="none" dirty="0" err="1" smtClean="0"/>
              <a:t>dữ</a:t>
            </a:r>
            <a:r>
              <a:rPr lang="en-US" cap="none" dirty="0" smtClean="0"/>
              <a:t> </a:t>
            </a:r>
            <a:r>
              <a:rPr lang="en-US" cap="none" dirty="0" err="1" smtClean="0"/>
              <a:t>liệu</a:t>
            </a:r>
            <a:r>
              <a:rPr lang="en-US" cap="none" dirty="0" smtClean="0"/>
              <a:t> </a:t>
            </a:r>
            <a:r>
              <a:rPr lang="en-US" cap="none" dirty="0" err="1" smtClean="0"/>
              <a:t>phục</a:t>
            </a:r>
            <a:r>
              <a:rPr lang="en-US" cap="none" dirty="0" smtClean="0"/>
              <a:t> </a:t>
            </a:r>
            <a:r>
              <a:rPr lang="en-US" cap="none" dirty="0" err="1" smtClean="0"/>
              <a:t>vụ</a:t>
            </a:r>
            <a:r>
              <a:rPr lang="en-US" cap="none" dirty="0" smtClean="0"/>
              <a:t> </a:t>
            </a:r>
            <a:r>
              <a:rPr lang="en-US" cap="none" dirty="0" err="1" smtClean="0"/>
              <a:t>quá</a:t>
            </a:r>
            <a:r>
              <a:rPr lang="en-US" cap="none" dirty="0" smtClean="0"/>
              <a:t> </a:t>
            </a:r>
            <a:r>
              <a:rPr lang="en-US" cap="none" dirty="0" err="1" smtClean="0"/>
              <a:t>trình</a:t>
            </a:r>
            <a:r>
              <a:rPr lang="en-US" cap="none" dirty="0" smtClean="0"/>
              <a:t> </a:t>
            </a:r>
            <a:r>
              <a:rPr lang="en-US" cap="none" dirty="0" err="1" smtClean="0"/>
              <a:t>điều</a:t>
            </a:r>
            <a:r>
              <a:rPr lang="en-US" cap="none" dirty="0" smtClean="0"/>
              <a:t> </a:t>
            </a:r>
            <a:r>
              <a:rPr lang="en-US" cap="none" dirty="0" err="1" smtClean="0"/>
              <a:t>tra</a:t>
            </a:r>
            <a:r>
              <a:rPr lang="en-US" cap="none" dirty="0" smtClean="0"/>
              <a:t>, </a:t>
            </a:r>
            <a:r>
              <a:rPr lang="en-US" cap="none" dirty="0" err="1" smtClean="0"/>
              <a:t>phân</a:t>
            </a:r>
            <a:r>
              <a:rPr lang="en-US" cap="none" dirty="0" smtClean="0"/>
              <a:t> </a:t>
            </a:r>
            <a:r>
              <a:rPr lang="en-US" cap="none" dirty="0" err="1" smtClean="0"/>
              <a:t>tích</a:t>
            </a:r>
            <a:r>
              <a:rPr lang="vi-VN" cap="none" dirty="0" smtClean="0"/>
              <a:t>.</a:t>
            </a:r>
            <a:endParaRPr lang="en-US" cap="none" dirty="0"/>
          </a:p>
        </p:txBody>
      </p:sp>
    </p:spTree>
    <p:extLst>
      <p:ext uri="{BB962C8B-B14F-4D97-AF65-F5344CB8AC3E}">
        <p14:creationId xmlns:p14="http://schemas.microsoft.com/office/powerpoint/2010/main" val="23116584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Delivery</a:t>
            </a:r>
            <a:endParaRPr lang="en-US" dirty="0"/>
          </a:p>
        </p:txBody>
      </p:sp>
      <p:sp>
        <p:nvSpPr>
          <p:cNvPr id="3" name="Content Placeholder 2"/>
          <p:cNvSpPr>
            <a:spLocks noGrp="1"/>
          </p:cNvSpPr>
          <p:nvPr>
            <p:ph idx="1"/>
          </p:nvPr>
        </p:nvSpPr>
        <p:spPr/>
        <p:txBody>
          <a:bodyPr>
            <a:normAutofit/>
          </a:bodyPr>
          <a:lstStyle/>
          <a:p>
            <a:r>
              <a:rPr lang="vi-VN" sz="2000" dirty="0"/>
              <a:t>Những kẻ tấn công tạo ra phần mềm độc hại và lây nhiễm các thiết bị để giành quyền truy cập ban đầu hoặc trốn tránh các biện pháp phòng thủ và tìm cách phân phối phần mềm đó thông qua các phương tiện khác nhau. </a:t>
            </a:r>
            <a:endParaRPr lang="en-US" sz="2000" dirty="0" smtClean="0"/>
          </a:p>
          <a:p>
            <a:r>
              <a:rPr lang="vi-VN" sz="2000" dirty="0" smtClean="0"/>
              <a:t>Chúng t</a:t>
            </a:r>
            <a:r>
              <a:rPr lang="en-US" sz="2000" dirty="0" smtClean="0"/>
              <a:t>a </a:t>
            </a:r>
            <a:r>
              <a:rPr lang="vi-VN" sz="2000" dirty="0" smtClean="0"/>
              <a:t>đã </a:t>
            </a:r>
            <a:r>
              <a:rPr lang="vi-VN" sz="2000" dirty="0"/>
              <a:t>xác định được nhiều địa chỉ IP, tên miền và địa chỉ Email được liên kết với kẻ thù này</a:t>
            </a:r>
            <a:r>
              <a:rPr lang="vi-VN" sz="2000" dirty="0" smtClean="0"/>
              <a:t>.</a:t>
            </a:r>
            <a:endParaRPr lang="en-US" sz="2000" dirty="0" smtClean="0"/>
          </a:p>
          <a:p>
            <a:pPr marL="0" indent="0">
              <a:buNone/>
            </a:pPr>
            <a:r>
              <a:rPr lang="en-US" sz="2000" dirty="0" smtClean="0"/>
              <a:t>=&gt; </a:t>
            </a:r>
            <a:r>
              <a:rPr lang="vi-VN" sz="2000" dirty="0"/>
              <a:t>Mục tiêu của chúng tôi là hiểu thêm về kẻ tấn công và phương pháp của </a:t>
            </a:r>
            <a:r>
              <a:rPr lang="vi-VN" sz="2000" dirty="0" smtClean="0"/>
              <a:t>chúng</a:t>
            </a:r>
            <a:r>
              <a:rPr lang="en-US" sz="2000" dirty="0" smtClean="0"/>
              <a:t>.</a:t>
            </a:r>
            <a:endParaRPr lang="en-US" sz="2000" dirty="0"/>
          </a:p>
        </p:txBody>
      </p:sp>
    </p:spTree>
    <p:extLst>
      <p:ext uri="{BB962C8B-B14F-4D97-AF65-F5344CB8AC3E}">
        <p14:creationId xmlns:p14="http://schemas.microsoft.com/office/powerpoint/2010/main" val="11428429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OSINT sites</a:t>
            </a:r>
          </a:p>
        </p:txBody>
      </p:sp>
      <p:sp>
        <p:nvSpPr>
          <p:cNvPr id="3" name="Content Placeholder 2"/>
          <p:cNvSpPr>
            <a:spLocks noGrp="1"/>
          </p:cNvSpPr>
          <p:nvPr>
            <p:ph idx="1"/>
          </p:nvPr>
        </p:nvSpPr>
        <p:spPr>
          <a:xfrm>
            <a:off x="581192" y="2180497"/>
            <a:ext cx="11029615" cy="2894120"/>
          </a:xfrm>
        </p:spPr>
        <p:txBody>
          <a:bodyPr/>
          <a:lstStyle/>
          <a:p>
            <a:r>
              <a:rPr lang="en-US" sz="2400" dirty="0" err="1"/>
              <a:t>Virustotal</a:t>
            </a:r>
            <a:endParaRPr lang="en-US" sz="2400" dirty="0"/>
          </a:p>
          <a:p>
            <a:r>
              <a:rPr lang="en-US" sz="2400" dirty="0" err="1"/>
              <a:t>ThreatMiner</a:t>
            </a:r>
            <a:endParaRPr lang="en-US" sz="2400" dirty="0"/>
          </a:p>
          <a:p>
            <a:r>
              <a:rPr lang="en-US" sz="2400" dirty="0"/>
              <a:t>Hybrid-Analysis</a:t>
            </a:r>
          </a:p>
          <a:p>
            <a:endParaRPr lang="en-US" dirty="0"/>
          </a:p>
        </p:txBody>
      </p:sp>
    </p:spTree>
    <p:extLst>
      <p:ext uri="{BB962C8B-B14F-4D97-AF65-F5344CB8AC3E}">
        <p14:creationId xmlns:p14="http://schemas.microsoft.com/office/powerpoint/2010/main" val="76608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ThreatMiner</a:t>
            </a:r>
            <a:endParaRPr lang="en-US" dirty="0"/>
          </a:p>
        </p:txBody>
      </p:sp>
      <p:sp>
        <p:nvSpPr>
          <p:cNvPr id="3" name="Content Placeholder 2"/>
          <p:cNvSpPr>
            <a:spLocks noGrp="1"/>
          </p:cNvSpPr>
          <p:nvPr>
            <p:ph idx="1"/>
          </p:nvPr>
        </p:nvSpPr>
        <p:spPr>
          <a:xfrm>
            <a:off x="581192" y="2180497"/>
            <a:ext cx="3681971" cy="980542"/>
          </a:xfrm>
        </p:spPr>
        <p:txBody>
          <a:bodyPr/>
          <a:lstStyle/>
          <a:p>
            <a:r>
              <a:rPr lang="en-US" dirty="0" smtClean="0"/>
              <a:t>T</a:t>
            </a:r>
            <a:r>
              <a:rPr lang="vi-VN" dirty="0" smtClean="0"/>
              <a:t>ìm </a:t>
            </a:r>
            <a:r>
              <a:rPr lang="vi-VN" dirty="0"/>
              <a:t>kiếm IP</a:t>
            </a:r>
            <a:r>
              <a:rPr lang="vi-VN" dirty="0">
                <a:solidFill>
                  <a:srgbClr val="FF0000"/>
                </a:solidFill>
              </a:rPr>
              <a:t> 23.22.63.114 </a:t>
            </a:r>
            <a:r>
              <a:rPr lang="vi-VN" dirty="0"/>
              <a:t>trên trang ThreatMiner của Threat Intel.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832" y="1814955"/>
            <a:ext cx="7310398" cy="5043045"/>
          </a:xfrm>
          <a:prstGeom prst="rect">
            <a:avLst/>
          </a:prstGeom>
        </p:spPr>
      </p:pic>
    </p:spTree>
    <p:extLst>
      <p:ext uri="{BB962C8B-B14F-4D97-AF65-F5344CB8AC3E}">
        <p14:creationId xmlns:p14="http://schemas.microsoft.com/office/powerpoint/2010/main" val="41624393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ThreatMiner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261" y="1896610"/>
            <a:ext cx="9673473" cy="4831222"/>
          </a:xfrm>
        </p:spPr>
      </p:pic>
    </p:spTree>
    <p:extLst>
      <p:ext uri="{BB962C8B-B14F-4D97-AF65-F5344CB8AC3E}">
        <p14:creationId xmlns:p14="http://schemas.microsoft.com/office/powerpoint/2010/main" val="3593828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GIỚI THIỆU VỀ SPLUNK</a:t>
            </a:r>
            <a:endParaRPr lang="en-US" dirty="0"/>
          </a:p>
        </p:txBody>
      </p:sp>
      <p:sp>
        <p:nvSpPr>
          <p:cNvPr id="3" name="Content Placeholder 2"/>
          <p:cNvSpPr>
            <a:spLocks noGrp="1"/>
          </p:cNvSpPr>
          <p:nvPr>
            <p:ph idx="1"/>
          </p:nvPr>
        </p:nvSpPr>
        <p:spPr>
          <a:xfrm>
            <a:off x="581192" y="2180497"/>
            <a:ext cx="11029615" cy="1907054"/>
          </a:xfrm>
        </p:spPr>
        <p:txBody>
          <a:bodyPr>
            <a:normAutofit/>
          </a:bodyPr>
          <a:lstStyle/>
          <a:p>
            <a:r>
              <a:rPr lang="vi-VN" sz="2000" dirty="0"/>
              <a:t>Splunk là một trong những giải pháp SIEM hàng đầu trên thị trường cung cấp khả năng thu thập, phân tích và tương quan giữa nhật ký mạng và máy trong thời gian thực. </a:t>
            </a:r>
            <a:endParaRPr lang="en-US" sz="2000" dirty="0" smtClean="0"/>
          </a:p>
          <a:p>
            <a:r>
              <a:rPr lang="vi-VN" sz="2000" dirty="0"/>
              <a:t>Splunk có ba thành phần chính là Forwarder, Indexer và Search Head. Các thành phần này được giải thích dưới đây:</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326" y="3899099"/>
            <a:ext cx="7118849" cy="2435089"/>
          </a:xfrm>
          <a:prstGeom prst="rect">
            <a:avLst/>
          </a:prstGeom>
        </p:spPr>
      </p:pic>
    </p:spTree>
    <p:extLst>
      <p:ext uri="{BB962C8B-B14F-4D97-AF65-F5344CB8AC3E}">
        <p14:creationId xmlns:p14="http://schemas.microsoft.com/office/powerpoint/2010/main" val="1242777926"/>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Virustotal</a:t>
            </a:r>
            <a:endParaRPr lang="en-US" dirty="0"/>
          </a:p>
        </p:txBody>
      </p:sp>
      <p:pic>
        <p:nvPicPr>
          <p:cNvPr id="4" name="Content Placeholder 3"/>
          <p:cNvPicPr>
            <a:picLocks noGrp="1" noChangeAspect="1"/>
          </p:cNvPicPr>
          <p:nvPr>
            <p:ph idx="1"/>
          </p:nvPr>
        </p:nvPicPr>
        <p:blipFill>
          <a:blip r:embed="rId2"/>
          <a:stretch>
            <a:fillRect/>
          </a:stretch>
        </p:blipFill>
        <p:spPr>
          <a:xfrm>
            <a:off x="466283" y="2714120"/>
            <a:ext cx="7690650" cy="4002712"/>
          </a:xfrm>
          <a:prstGeom prst="rect">
            <a:avLst/>
          </a:prstGeom>
        </p:spPr>
      </p:pic>
      <p:sp>
        <p:nvSpPr>
          <p:cNvPr id="5" name="Rectangle 4"/>
          <p:cNvSpPr/>
          <p:nvPr/>
        </p:nvSpPr>
        <p:spPr>
          <a:xfrm>
            <a:off x="329022" y="1790790"/>
            <a:ext cx="8978479" cy="923330"/>
          </a:xfrm>
          <a:prstGeom prst="rect">
            <a:avLst/>
          </a:prstGeom>
        </p:spPr>
        <p:txBody>
          <a:bodyPr wrap="square">
            <a:spAutoFit/>
          </a:bodyPr>
          <a:lstStyle/>
          <a:p>
            <a:r>
              <a:rPr lang="en-US" dirty="0"/>
              <a:t>Reference: </a:t>
            </a:r>
            <a:r>
              <a:rPr lang="en-US" dirty="0">
                <a:hlinkClick r:id="rId3"/>
              </a:rPr>
              <a:t>https://www.virustotal.com/gui/file/9709473ab351387aab9e816eff3910b9f28a7a70202e250ed46dba8f820f34a8/community</a:t>
            </a:r>
            <a:endParaRPr lang="en-US" dirty="0"/>
          </a:p>
        </p:txBody>
      </p:sp>
    </p:spTree>
    <p:extLst>
      <p:ext uri="{BB962C8B-B14F-4D97-AF65-F5344CB8AC3E}">
        <p14:creationId xmlns:p14="http://schemas.microsoft.com/office/powerpoint/2010/main" val="30799204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Hybrid-Analysis</a:t>
            </a:r>
          </a:p>
        </p:txBody>
      </p:sp>
      <p:pic>
        <p:nvPicPr>
          <p:cNvPr id="4" name="Content Placeholder 3"/>
          <p:cNvPicPr>
            <a:picLocks noGrp="1" noChangeAspect="1"/>
          </p:cNvPicPr>
          <p:nvPr>
            <p:ph idx="1"/>
          </p:nvPr>
        </p:nvPicPr>
        <p:blipFill>
          <a:blip r:embed="rId2"/>
          <a:stretch>
            <a:fillRect/>
          </a:stretch>
        </p:blipFill>
        <p:spPr>
          <a:xfrm>
            <a:off x="455581" y="1957166"/>
            <a:ext cx="10559608" cy="4953393"/>
          </a:xfrm>
          <a:prstGeom prst="rect">
            <a:avLst/>
          </a:prstGeom>
        </p:spPr>
      </p:pic>
    </p:spTree>
    <p:extLst>
      <p:ext uri="{BB962C8B-B14F-4D97-AF65-F5344CB8AC3E}">
        <p14:creationId xmlns:p14="http://schemas.microsoft.com/office/powerpoint/2010/main" val="22228948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93584"/>
          </a:xfrm>
        </p:spPr>
        <p:txBody>
          <a:bodyPr/>
          <a:lstStyle/>
          <a:p>
            <a:r>
              <a:rPr lang="en-US" dirty="0"/>
              <a:t>Hybrid-Analysis</a:t>
            </a:r>
          </a:p>
        </p:txBody>
      </p:sp>
      <p:pic>
        <p:nvPicPr>
          <p:cNvPr id="4" name="Content Placeholder 3"/>
          <p:cNvPicPr>
            <a:picLocks noGrp="1" noChangeAspect="1"/>
          </p:cNvPicPr>
          <p:nvPr>
            <p:ph idx="1"/>
          </p:nvPr>
        </p:nvPicPr>
        <p:blipFill>
          <a:blip r:embed="rId2"/>
          <a:stretch>
            <a:fillRect/>
          </a:stretch>
        </p:blipFill>
        <p:spPr>
          <a:xfrm>
            <a:off x="581192" y="1987445"/>
            <a:ext cx="7056307" cy="4813028"/>
          </a:xfrm>
          <a:prstGeom prst="rect">
            <a:avLst/>
          </a:prstGeom>
        </p:spPr>
      </p:pic>
    </p:spTree>
    <p:extLst>
      <p:ext uri="{BB962C8B-B14F-4D97-AF65-F5344CB8AC3E}">
        <p14:creationId xmlns:p14="http://schemas.microsoft.com/office/powerpoint/2010/main" val="23977400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526" y="2571571"/>
            <a:ext cx="11029615" cy="1497507"/>
          </a:xfrm>
        </p:spPr>
        <p:txBody>
          <a:bodyPr/>
          <a:lstStyle/>
          <a:p>
            <a:r>
              <a:rPr lang="en-US" dirty="0" smtClean="0"/>
              <a:t>TỔNG KẾT</a:t>
            </a:r>
            <a:endParaRPr lang="en-US" dirty="0"/>
          </a:p>
        </p:txBody>
      </p:sp>
      <p:sp>
        <p:nvSpPr>
          <p:cNvPr id="3" name="Text Placeholder 2"/>
          <p:cNvSpPr>
            <a:spLocks noGrp="1"/>
          </p:cNvSpPr>
          <p:nvPr>
            <p:ph type="body" idx="1"/>
          </p:nvPr>
        </p:nvSpPr>
        <p:spPr>
          <a:xfrm>
            <a:off x="581192" y="4220774"/>
            <a:ext cx="11029615" cy="921199"/>
          </a:xfrm>
        </p:spPr>
        <p:txBody>
          <a:bodyPr>
            <a:noAutofit/>
          </a:bodyPr>
          <a:lstStyle/>
          <a:p>
            <a:pPr algn="just"/>
            <a:r>
              <a:rPr lang="vi-VN" cap="none" dirty="0" smtClean="0"/>
              <a:t>Với tư cách là nhà phân tích SOC, chúng tôi đã điều tra một cuộc tấn công mạng trong đó kẻ tấn công đã làm hỏng trang web 'imreallynotbatman.Com' của wayne enterprise</a:t>
            </a:r>
            <a:r>
              <a:rPr lang="en-US" cap="none" dirty="0" smtClean="0"/>
              <a:t>, </a:t>
            </a:r>
            <a:r>
              <a:rPr lang="en-US" cap="none" dirty="0" err="1" smtClean="0"/>
              <a:t>thực</a:t>
            </a:r>
            <a:r>
              <a:rPr lang="en-US" cap="none" dirty="0" smtClean="0"/>
              <a:t> </a:t>
            </a:r>
            <a:r>
              <a:rPr lang="en-US" cap="none" dirty="0" err="1" smtClean="0"/>
              <a:t>hành</a:t>
            </a:r>
            <a:r>
              <a:rPr lang="vi-VN" cap="none" dirty="0" smtClean="0"/>
              <a:t> tóm tắt lại mọi thứ chúng tôi đã tìm thấy cho đến nay:</a:t>
            </a:r>
            <a:endParaRPr lang="en-US" cap="none" dirty="0"/>
          </a:p>
        </p:txBody>
      </p:sp>
    </p:spTree>
    <p:extLst>
      <p:ext uri="{BB962C8B-B14F-4D97-AF65-F5344CB8AC3E}">
        <p14:creationId xmlns:p14="http://schemas.microsoft.com/office/powerpoint/2010/main" val="23195564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Reconnaissance Phase:</a:t>
            </a:r>
          </a:p>
        </p:txBody>
      </p:sp>
      <p:sp>
        <p:nvSpPr>
          <p:cNvPr id="3" name="Content Placeholder 2"/>
          <p:cNvSpPr>
            <a:spLocks noGrp="1"/>
          </p:cNvSpPr>
          <p:nvPr>
            <p:ph idx="1"/>
          </p:nvPr>
        </p:nvSpPr>
        <p:spPr/>
        <p:txBody>
          <a:bodyPr>
            <a:normAutofit/>
          </a:bodyPr>
          <a:lstStyle/>
          <a:p>
            <a:r>
              <a:rPr lang="vi-VN" sz="2000" dirty="0"/>
              <a:t>Giai đoạn trinh sát</a:t>
            </a:r>
            <a:r>
              <a:rPr lang="vi-VN" sz="2000" dirty="0" smtClean="0"/>
              <a:t>:</a:t>
            </a:r>
            <a:r>
              <a:rPr lang="en-US" sz="2000" dirty="0" smtClean="0"/>
              <a:t> </a:t>
            </a:r>
            <a:r>
              <a:rPr lang="vi-VN" sz="2000" dirty="0" smtClean="0"/>
              <a:t>Trước </a:t>
            </a:r>
            <a:r>
              <a:rPr lang="vi-VN" sz="2000" dirty="0"/>
              <a:t>tiên, chúng tôi xem xét bất kỳ hoạt động do thám nào từ kẻ tấn công để xác định địa chỉ IP và các chi tiết khác về kẻ thù</a:t>
            </a:r>
            <a:r>
              <a:rPr lang="vi-VN" sz="2000" dirty="0" smtClean="0"/>
              <a:t>.</a:t>
            </a:r>
            <a:endParaRPr lang="en-US" sz="2000" dirty="0" smtClean="0"/>
          </a:p>
          <a:p>
            <a:r>
              <a:rPr lang="vi-VN" sz="2000" dirty="0" smtClean="0"/>
              <a:t>Kết </a:t>
            </a:r>
            <a:r>
              <a:rPr lang="vi-VN" sz="2000" dirty="0"/>
              <a:t>quả:     </a:t>
            </a:r>
            <a:endParaRPr lang="en-US" sz="2000" dirty="0" smtClean="0"/>
          </a:p>
          <a:p>
            <a:pPr lvl="1"/>
            <a:r>
              <a:rPr lang="vi-VN" sz="1800" dirty="0" smtClean="0"/>
              <a:t>Địa </a:t>
            </a:r>
            <a:r>
              <a:rPr lang="vi-VN" sz="1800" dirty="0"/>
              <a:t>chỉ IP 40.80.148.42 được phát hiện đang quét máy chủ </a:t>
            </a:r>
            <a:r>
              <a:rPr lang="vi-VN" sz="1800" dirty="0" smtClean="0"/>
              <a:t>web.     </a:t>
            </a:r>
            <a:endParaRPr lang="en-US" sz="1800" dirty="0" smtClean="0"/>
          </a:p>
          <a:p>
            <a:pPr lvl="1"/>
            <a:r>
              <a:rPr lang="vi-VN" sz="1800" dirty="0" smtClean="0"/>
              <a:t>Kẻ </a:t>
            </a:r>
            <a:r>
              <a:rPr lang="vi-VN" sz="1800" dirty="0"/>
              <a:t>tấn công đã sử dụng Acunetix làm trình quét web.</a:t>
            </a:r>
            <a:endParaRPr lang="en-US" sz="1800" dirty="0"/>
          </a:p>
        </p:txBody>
      </p:sp>
    </p:spTree>
    <p:extLst>
      <p:ext uri="{BB962C8B-B14F-4D97-AF65-F5344CB8AC3E}">
        <p14:creationId xmlns:p14="http://schemas.microsoft.com/office/powerpoint/2010/main" val="15799373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vi-VN" sz="2000" dirty="0"/>
              <a:t>Giai đoạn khai thác</a:t>
            </a:r>
            <a:r>
              <a:rPr lang="vi-VN" sz="2000" dirty="0" smtClean="0"/>
              <a:t>:</a:t>
            </a:r>
            <a:r>
              <a:rPr lang="en-US" sz="2000" dirty="0" smtClean="0"/>
              <a:t> </a:t>
            </a:r>
            <a:r>
              <a:rPr lang="vi-VN" sz="2000" dirty="0" smtClean="0"/>
              <a:t>Sau </a:t>
            </a:r>
            <a:r>
              <a:rPr lang="vi-VN" sz="2000" dirty="0"/>
              <a:t>đó, chúng </a:t>
            </a:r>
            <a:r>
              <a:rPr lang="vi-VN" sz="2000" dirty="0" smtClean="0"/>
              <a:t>t</a:t>
            </a:r>
            <a:r>
              <a:rPr lang="en-US" sz="2000" dirty="0" smtClean="0"/>
              <a:t>a</a:t>
            </a:r>
            <a:r>
              <a:rPr lang="vi-VN" sz="2000" dirty="0" smtClean="0"/>
              <a:t> </a:t>
            </a:r>
            <a:r>
              <a:rPr lang="vi-VN" sz="2000" dirty="0"/>
              <a:t>đã xem xét dấu vết của các nỗ lực khai thác và tìm thấy các cuộc tấn công </a:t>
            </a:r>
            <a:r>
              <a:rPr lang="vi-VN" sz="2000" dirty="0" smtClean="0"/>
              <a:t>nhằm </a:t>
            </a:r>
            <a:r>
              <a:rPr lang="vi-VN" sz="2000" dirty="0"/>
              <a:t>vào máy </a:t>
            </a:r>
            <a:r>
              <a:rPr lang="vi-VN" sz="2000" dirty="0" smtClean="0"/>
              <a:t>chủ, </a:t>
            </a:r>
            <a:r>
              <a:rPr lang="vi-VN" sz="2000" dirty="0"/>
              <a:t>các cuộc tấn công này đã thành công</a:t>
            </a:r>
            <a:r>
              <a:rPr lang="vi-VN" sz="2000" dirty="0" smtClean="0"/>
              <a:t>.</a:t>
            </a:r>
            <a:endParaRPr lang="en-US" sz="2000" dirty="0" smtClean="0"/>
          </a:p>
          <a:p>
            <a:r>
              <a:rPr lang="vi-VN" sz="2000" dirty="0" smtClean="0"/>
              <a:t>Kết </a:t>
            </a:r>
            <a:r>
              <a:rPr lang="vi-VN" sz="2000" dirty="0"/>
              <a:t>quả:   </a:t>
            </a:r>
            <a:endParaRPr lang="en-US" sz="2000" dirty="0" smtClean="0"/>
          </a:p>
          <a:p>
            <a:pPr lvl="1"/>
            <a:r>
              <a:rPr lang="en-US" sz="1800" dirty="0"/>
              <a:t>T</a:t>
            </a:r>
            <a:r>
              <a:rPr lang="vi-VN" sz="1800" dirty="0" smtClean="0"/>
              <a:t>ấn </a:t>
            </a:r>
            <a:r>
              <a:rPr lang="vi-VN" sz="1800" dirty="0"/>
              <a:t>công </a:t>
            </a:r>
            <a:r>
              <a:rPr lang="en-US" sz="1800" dirty="0" smtClean="0"/>
              <a:t>brute force </a:t>
            </a:r>
            <a:r>
              <a:rPr lang="vi-VN" sz="1800" dirty="0" smtClean="0"/>
              <a:t>bắt </a:t>
            </a:r>
            <a:r>
              <a:rPr lang="vi-VN" sz="1800" dirty="0"/>
              <a:t>nguồn từ IP 23.22.63.114.     </a:t>
            </a:r>
            <a:endParaRPr lang="en-US" sz="1800" dirty="0" smtClean="0"/>
          </a:p>
          <a:p>
            <a:pPr lvl="1"/>
            <a:r>
              <a:rPr lang="vi-VN" sz="1800" dirty="0" smtClean="0"/>
              <a:t>Địa </a:t>
            </a:r>
            <a:r>
              <a:rPr lang="vi-VN" sz="1800" dirty="0"/>
              <a:t>chỉ IP được sử dụng để truy cập: 40.80.148.42     </a:t>
            </a:r>
            <a:endParaRPr lang="en-US" sz="1800" dirty="0" smtClean="0"/>
          </a:p>
          <a:p>
            <a:pPr lvl="1"/>
            <a:r>
              <a:rPr lang="en-US" sz="1800" dirty="0" err="1" smtClean="0"/>
              <a:t>Tổng</a:t>
            </a:r>
            <a:r>
              <a:rPr lang="en-US" sz="1800" dirty="0" smtClean="0"/>
              <a:t> </a:t>
            </a:r>
            <a:r>
              <a:rPr lang="en-US" sz="1800" dirty="0" err="1" smtClean="0"/>
              <a:t>cộng</a:t>
            </a:r>
            <a:r>
              <a:rPr lang="en-US" sz="1800" dirty="0" smtClean="0"/>
              <a:t> </a:t>
            </a:r>
            <a:r>
              <a:rPr lang="vi-VN" sz="1800" dirty="0" smtClean="0"/>
              <a:t>142 </a:t>
            </a:r>
            <a:r>
              <a:rPr lang="vi-VN" sz="1800" dirty="0"/>
              <a:t>lần tấn </a:t>
            </a:r>
            <a:r>
              <a:rPr lang="en-US" sz="1800" dirty="0" err="1" smtClean="0"/>
              <a:t>công</a:t>
            </a:r>
            <a:r>
              <a:rPr lang="en-US" sz="1800" dirty="0" smtClean="0"/>
              <a:t> brute force </a:t>
            </a:r>
            <a:r>
              <a:rPr lang="vi-VN" sz="1800" dirty="0" smtClean="0"/>
              <a:t>đã </a:t>
            </a:r>
            <a:r>
              <a:rPr lang="vi-VN" sz="1800" dirty="0"/>
              <a:t>được thực hiện đối với máy chủ, trong đó có một lần thành công</a:t>
            </a:r>
            <a:endParaRPr lang="en-US" sz="1800" dirty="0"/>
          </a:p>
        </p:txBody>
      </p:sp>
    </p:spTree>
    <p:extLst>
      <p:ext uri="{BB962C8B-B14F-4D97-AF65-F5344CB8AC3E}">
        <p14:creationId xmlns:p14="http://schemas.microsoft.com/office/powerpoint/2010/main" val="22238627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Phase:</a:t>
            </a:r>
          </a:p>
        </p:txBody>
      </p:sp>
      <p:sp>
        <p:nvSpPr>
          <p:cNvPr id="3" name="Content Placeholder 2"/>
          <p:cNvSpPr>
            <a:spLocks noGrp="1"/>
          </p:cNvSpPr>
          <p:nvPr>
            <p:ph idx="1"/>
          </p:nvPr>
        </p:nvSpPr>
        <p:spPr/>
        <p:txBody>
          <a:bodyPr>
            <a:normAutofit/>
          </a:bodyPr>
          <a:lstStyle/>
          <a:p>
            <a:r>
              <a:rPr lang="vi-VN" sz="2000" dirty="0"/>
              <a:t>Tiếp theo, chúng </a:t>
            </a:r>
            <a:r>
              <a:rPr lang="vi-VN" sz="2000" dirty="0" smtClean="0"/>
              <a:t>t</a:t>
            </a:r>
            <a:r>
              <a:rPr lang="en-US" sz="2000" dirty="0" smtClean="0"/>
              <a:t>a</a:t>
            </a:r>
            <a:r>
              <a:rPr lang="vi-VN" sz="2000" dirty="0" smtClean="0"/>
              <a:t> </a:t>
            </a:r>
            <a:r>
              <a:rPr lang="vi-VN" sz="2000" dirty="0"/>
              <a:t>đã xem xét giai đoạn cài đặt để xem bất kỳ tệp thực thi nào từ Địa chỉ IP của kẻ tấn công được tải lên máy </a:t>
            </a:r>
            <a:r>
              <a:rPr lang="vi-VN" sz="2000" dirty="0" smtClean="0"/>
              <a:t>chủ</a:t>
            </a:r>
            <a:r>
              <a:rPr lang="en-US" sz="2000" dirty="0" smtClean="0"/>
              <a:t> hay </a:t>
            </a:r>
            <a:r>
              <a:rPr lang="en-US" sz="2000" dirty="0" err="1" smtClean="0"/>
              <a:t>không</a:t>
            </a:r>
            <a:r>
              <a:rPr lang="vi-VN" sz="2000" dirty="0" smtClean="0"/>
              <a:t>.</a:t>
            </a:r>
            <a:endParaRPr lang="en-US" sz="2000" dirty="0" smtClean="0"/>
          </a:p>
          <a:p>
            <a:r>
              <a:rPr lang="vi-VN" sz="2000" dirty="0" smtClean="0"/>
              <a:t>Kết </a:t>
            </a:r>
            <a:r>
              <a:rPr lang="vi-VN" sz="2000" dirty="0"/>
              <a:t>quả:     </a:t>
            </a:r>
            <a:endParaRPr lang="en-US" sz="2000" dirty="0" smtClean="0"/>
          </a:p>
          <a:p>
            <a:pPr lvl="1"/>
            <a:r>
              <a:rPr lang="en-US" sz="1800" dirty="0" smtClean="0"/>
              <a:t>Đ</a:t>
            </a:r>
            <a:r>
              <a:rPr lang="vi-VN" sz="1800" dirty="0" smtClean="0"/>
              <a:t>ã </a:t>
            </a:r>
            <a:r>
              <a:rPr lang="vi-VN" sz="1800" dirty="0"/>
              <a:t>phát hiện thấy tệp thực thi độc hại 3791.exe được tải lên.     </a:t>
            </a:r>
            <a:endParaRPr lang="en-US" sz="1800" dirty="0" smtClean="0"/>
          </a:p>
          <a:p>
            <a:pPr lvl="1"/>
            <a:r>
              <a:rPr lang="en-US" sz="1800" dirty="0" err="1" smtClean="0"/>
              <a:t>Phân</a:t>
            </a:r>
            <a:r>
              <a:rPr lang="en-US" sz="1800" dirty="0" smtClean="0"/>
              <a:t> </a:t>
            </a:r>
            <a:r>
              <a:rPr lang="en-US" sz="1800" dirty="0" err="1" smtClean="0"/>
              <a:t>tích</a:t>
            </a:r>
            <a:r>
              <a:rPr lang="en-US" sz="1800" dirty="0" smtClean="0"/>
              <a:t> </a:t>
            </a:r>
            <a:r>
              <a:rPr lang="vi-VN" sz="1800" dirty="0" smtClean="0"/>
              <a:t>nhật </a:t>
            </a:r>
            <a:r>
              <a:rPr lang="vi-VN" sz="1800" dirty="0"/>
              <a:t>ký sysmon và tìm thấy hàm băm MD5 của tệp.</a:t>
            </a:r>
            <a:endParaRPr lang="en-US" sz="1800" dirty="0"/>
          </a:p>
        </p:txBody>
      </p:sp>
    </p:spTree>
    <p:extLst>
      <p:ext uri="{BB962C8B-B14F-4D97-AF65-F5344CB8AC3E}">
        <p14:creationId xmlns:p14="http://schemas.microsoft.com/office/powerpoint/2010/main" val="28401703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on Objective</a:t>
            </a:r>
          </a:p>
        </p:txBody>
      </p:sp>
      <p:sp>
        <p:nvSpPr>
          <p:cNvPr id="3" name="Content Placeholder 2"/>
          <p:cNvSpPr>
            <a:spLocks noGrp="1"/>
          </p:cNvSpPr>
          <p:nvPr>
            <p:ph idx="1"/>
          </p:nvPr>
        </p:nvSpPr>
        <p:spPr>
          <a:xfrm>
            <a:off x="581192" y="2180496"/>
            <a:ext cx="11029615" cy="2119001"/>
          </a:xfrm>
        </p:spPr>
        <p:txBody>
          <a:bodyPr>
            <a:normAutofit/>
          </a:bodyPr>
          <a:lstStyle/>
          <a:p>
            <a:r>
              <a:rPr lang="vi-VN" sz="2000" dirty="0"/>
              <a:t>Sau khi xâm phạm máy chủ web, kẻ tấn công đã làm hỏng trang web</a:t>
            </a:r>
            <a:r>
              <a:rPr lang="vi-VN" sz="2000" dirty="0" smtClean="0"/>
              <a:t>.</a:t>
            </a:r>
            <a:endParaRPr lang="en-US" sz="2000" dirty="0" smtClean="0"/>
          </a:p>
          <a:p>
            <a:r>
              <a:rPr lang="vi-VN" sz="2000" dirty="0" smtClean="0"/>
              <a:t>Kết </a:t>
            </a:r>
            <a:r>
              <a:rPr lang="vi-VN" sz="2000" dirty="0"/>
              <a:t>quả: </a:t>
            </a:r>
            <a:r>
              <a:rPr lang="vi-VN" sz="2000" dirty="0" smtClean="0"/>
              <a:t>Chúng t</a:t>
            </a:r>
            <a:r>
              <a:rPr lang="en-US" sz="2000" dirty="0" smtClean="0"/>
              <a:t>a</a:t>
            </a:r>
            <a:r>
              <a:rPr lang="vi-VN" sz="2000" dirty="0" smtClean="0"/>
              <a:t> </a:t>
            </a:r>
            <a:r>
              <a:rPr lang="vi-VN" sz="2000" dirty="0"/>
              <a:t>đã kiểm tra nhật ký và tìm thấy tên tệp được sử dụng để xóa giao diện máy chủ web.</a:t>
            </a:r>
            <a:endParaRPr lang="en-US" sz="2000" dirty="0"/>
          </a:p>
        </p:txBody>
      </p:sp>
    </p:spTree>
    <p:extLst>
      <p:ext uri="{BB962C8B-B14F-4D97-AF65-F5344CB8AC3E}">
        <p14:creationId xmlns:p14="http://schemas.microsoft.com/office/powerpoint/2010/main" val="29719270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Weaponization</a:t>
            </a:r>
            <a:r>
              <a:rPr lang="en-US" dirty="0"/>
              <a:t> Phase:</a:t>
            </a:r>
          </a:p>
        </p:txBody>
      </p:sp>
      <p:sp>
        <p:nvSpPr>
          <p:cNvPr id="3" name="Content Placeholder 2"/>
          <p:cNvSpPr>
            <a:spLocks noGrp="1"/>
          </p:cNvSpPr>
          <p:nvPr>
            <p:ph idx="1"/>
          </p:nvPr>
        </p:nvSpPr>
        <p:spPr>
          <a:xfrm>
            <a:off x="581192" y="2180496"/>
            <a:ext cx="11029615" cy="2373337"/>
          </a:xfrm>
        </p:spPr>
        <p:txBody>
          <a:bodyPr/>
          <a:lstStyle/>
          <a:p>
            <a:r>
              <a:rPr lang="vi-VN" dirty="0"/>
              <a:t>Chúng </a:t>
            </a:r>
            <a:r>
              <a:rPr lang="vi-VN" dirty="0" smtClean="0"/>
              <a:t>t</a:t>
            </a:r>
            <a:r>
              <a:rPr lang="en-US" dirty="0" smtClean="0"/>
              <a:t>a</a:t>
            </a:r>
            <a:r>
              <a:rPr lang="vi-VN" dirty="0" smtClean="0"/>
              <a:t> </a:t>
            </a:r>
            <a:r>
              <a:rPr lang="vi-VN" dirty="0"/>
              <a:t>đã sử dụng nhiều nền tảng </a:t>
            </a:r>
            <a:r>
              <a:rPr lang="en-US" dirty="0" smtClean="0"/>
              <a:t>threat hunting</a:t>
            </a:r>
            <a:r>
              <a:rPr lang="vi-VN" dirty="0" smtClean="0"/>
              <a:t> </a:t>
            </a:r>
            <a:r>
              <a:rPr lang="vi-VN" dirty="0"/>
              <a:t>khác nhau của Intel để tìm cơ sở hạ tầng của kẻ tấn </a:t>
            </a:r>
            <a:r>
              <a:rPr lang="vi-VN" dirty="0" smtClean="0"/>
              <a:t>công</a:t>
            </a:r>
            <a:r>
              <a:rPr lang="en-US" dirty="0" smtClean="0"/>
              <a:t>.</a:t>
            </a:r>
            <a:r>
              <a:rPr lang="vi-VN" dirty="0" smtClean="0"/>
              <a:t> </a:t>
            </a:r>
            <a:r>
              <a:rPr lang="en-US" dirty="0" smtClean="0"/>
              <a:t>D</a:t>
            </a:r>
            <a:r>
              <a:rPr lang="vi-VN" dirty="0" smtClean="0"/>
              <a:t>ựa </a:t>
            </a:r>
            <a:r>
              <a:rPr lang="vi-VN" dirty="0"/>
              <a:t>trên thông tin sau mà chúng tôi thấy trong các hoạt động </a:t>
            </a:r>
            <a:r>
              <a:rPr lang="vi-VN" dirty="0" smtClean="0"/>
              <a:t>trên</a:t>
            </a:r>
            <a:r>
              <a:rPr lang="en-US" dirty="0"/>
              <a:t>:</a:t>
            </a:r>
            <a:endParaRPr lang="en-US" dirty="0" smtClean="0"/>
          </a:p>
          <a:p>
            <a:pPr lvl="1"/>
            <a:r>
              <a:rPr lang="vi-VN" dirty="0" smtClean="0"/>
              <a:t>Thông </a:t>
            </a:r>
            <a:r>
              <a:rPr lang="vi-VN" dirty="0"/>
              <a:t>tin chúng tôi đã có:Tên miền: </a:t>
            </a:r>
            <a:r>
              <a:rPr lang="vi-VN" dirty="0" smtClean="0"/>
              <a:t>prankglassinebracket.jumpingcrab.com</a:t>
            </a:r>
            <a:endParaRPr lang="en-US" dirty="0" smtClean="0"/>
          </a:p>
          <a:p>
            <a:pPr lvl="1"/>
            <a:r>
              <a:rPr lang="vi-VN" dirty="0" smtClean="0"/>
              <a:t>Địa </a:t>
            </a:r>
            <a:r>
              <a:rPr lang="vi-VN" dirty="0"/>
              <a:t>chỉ IP: 23.22.63.114</a:t>
            </a:r>
            <a:endParaRPr lang="en-US" dirty="0"/>
          </a:p>
        </p:txBody>
      </p:sp>
    </p:spTree>
    <p:extLst>
      <p:ext uri="{BB962C8B-B14F-4D97-AF65-F5344CB8AC3E}">
        <p14:creationId xmlns:p14="http://schemas.microsoft.com/office/powerpoint/2010/main" val="18697560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 Phase</a:t>
            </a:r>
          </a:p>
        </p:txBody>
      </p:sp>
      <p:sp>
        <p:nvSpPr>
          <p:cNvPr id="3" name="Content Placeholder 2"/>
          <p:cNvSpPr>
            <a:spLocks noGrp="1"/>
          </p:cNvSpPr>
          <p:nvPr>
            <p:ph idx="1"/>
          </p:nvPr>
        </p:nvSpPr>
        <p:spPr>
          <a:xfrm>
            <a:off x="581192" y="2180497"/>
            <a:ext cx="11029615" cy="2518672"/>
          </a:xfrm>
        </p:spPr>
        <p:txBody>
          <a:bodyPr/>
          <a:lstStyle/>
          <a:p>
            <a:r>
              <a:rPr lang="vi-VN" dirty="0"/>
              <a:t>Trong giai đoạn này, chúng </a:t>
            </a:r>
            <a:r>
              <a:rPr lang="vi-VN" dirty="0" smtClean="0"/>
              <a:t>t</a:t>
            </a:r>
            <a:r>
              <a:rPr lang="en-US" dirty="0" smtClean="0"/>
              <a:t>a</a:t>
            </a:r>
            <a:r>
              <a:rPr lang="vi-VN" dirty="0" smtClean="0"/>
              <a:t> </a:t>
            </a:r>
            <a:r>
              <a:rPr lang="vi-VN" dirty="0"/>
              <a:t>lại tận dụng các trang web Threat Intel trực tuyến để tìm phần mềm độc hại được liên kết với địa chỉ IP của kẻ </a:t>
            </a:r>
            <a:endParaRPr lang="en-US" dirty="0" smtClean="0"/>
          </a:p>
          <a:p>
            <a:r>
              <a:rPr lang="vi-VN" dirty="0" smtClean="0"/>
              <a:t>Kết </a:t>
            </a:r>
            <a:r>
              <a:rPr lang="vi-VN" dirty="0"/>
              <a:t>quả:     </a:t>
            </a:r>
            <a:endParaRPr lang="en-US" dirty="0" smtClean="0"/>
          </a:p>
          <a:p>
            <a:pPr lvl="1"/>
            <a:r>
              <a:rPr lang="vi-VN" dirty="0" smtClean="0"/>
              <a:t>Tên </a:t>
            </a:r>
            <a:r>
              <a:rPr lang="vi-VN" dirty="0"/>
              <a:t>phần mềm độc hại MirandaTateScreensaver.scr.exe được tìm thấy có liên quan đến kẻ thù.    </a:t>
            </a:r>
            <a:endParaRPr lang="en-US" dirty="0" smtClean="0"/>
          </a:p>
          <a:p>
            <a:pPr lvl="1"/>
            <a:r>
              <a:rPr lang="vi-VN" dirty="0" smtClean="0"/>
              <a:t>MD5 </a:t>
            </a:r>
            <a:r>
              <a:rPr lang="vi-VN" dirty="0"/>
              <a:t>của phần mềm độc hại là c99131e0169171935c5ac32615ed6261</a:t>
            </a:r>
            <a:endParaRPr lang="en-US" dirty="0"/>
          </a:p>
        </p:txBody>
      </p:sp>
    </p:spTree>
    <p:extLst>
      <p:ext uri="{BB962C8B-B14F-4D97-AF65-F5344CB8AC3E}">
        <p14:creationId xmlns:p14="http://schemas.microsoft.com/office/powerpoint/2010/main" val="27736738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Splunk</a:t>
            </a:r>
            <a:r>
              <a:rPr lang="en-US" b="1" dirty="0"/>
              <a:t> Forwarder</a:t>
            </a:r>
            <a:endParaRPr lang="en-US" dirty="0"/>
          </a:p>
        </p:txBody>
      </p:sp>
      <p:sp>
        <p:nvSpPr>
          <p:cNvPr id="3" name="Content Placeholder 2"/>
          <p:cNvSpPr>
            <a:spLocks noGrp="1"/>
          </p:cNvSpPr>
          <p:nvPr>
            <p:ph idx="1"/>
          </p:nvPr>
        </p:nvSpPr>
        <p:spPr>
          <a:xfrm>
            <a:off x="581193" y="1950382"/>
            <a:ext cx="11029615" cy="3678303"/>
          </a:xfrm>
        </p:spPr>
        <p:txBody>
          <a:bodyPr>
            <a:normAutofit/>
          </a:bodyPr>
          <a:lstStyle/>
          <a:p>
            <a:r>
              <a:rPr lang="vi-VN" sz="2000" dirty="0"/>
              <a:t>Splunk Forwarder là một </a:t>
            </a:r>
            <a:r>
              <a:rPr lang="en-US" sz="2000" dirty="0" smtClean="0"/>
              <a:t>agent </a:t>
            </a:r>
            <a:r>
              <a:rPr lang="vi-VN" sz="2000" dirty="0" smtClean="0"/>
              <a:t>được </a:t>
            </a:r>
            <a:r>
              <a:rPr lang="vi-VN" sz="2000" dirty="0"/>
              <a:t>cài đặt trên </a:t>
            </a:r>
            <a:r>
              <a:rPr lang="en-US" sz="2000" dirty="0" smtClean="0"/>
              <a:t>endpoint </a:t>
            </a:r>
            <a:r>
              <a:rPr lang="vi-VN" sz="2000" dirty="0" smtClean="0"/>
              <a:t>nhằm </a:t>
            </a:r>
            <a:r>
              <a:rPr lang="vi-VN" sz="2000" dirty="0"/>
              <a:t>mục đích giám sát và nhiệm vụ chính của nó là thu thập dữ liệu và gửi dữ liệu đến </a:t>
            </a:r>
            <a:r>
              <a:rPr lang="en-US" sz="2000" dirty="0" err="1" smtClean="0"/>
              <a:t>máy</a:t>
            </a:r>
            <a:r>
              <a:rPr lang="en-US" sz="2000" dirty="0" smtClean="0"/>
              <a:t> </a:t>
            </a:r>
            <a:r>
              <a:rPr lang="en-US" sz="2000" dirty="0" err="1" smtClean="0"/>
              <a:t>chủ</a:t>
            </a:r>
            <a:r>
              <a:rPr lang="en-US" sz="2000" dirty="0" smtClean="0"/>
              <a:t> </a:t>
            </a:r>
            <a:r>
              <a:rPr lang="vi-VN" sz="2000" dirty="0" smtClean="0"/>
              <a:t>Splunk</a:t>
            </a:r>
            <a:r>
              <a:rPr lang="vi-VN" sz="2000" dirty="0"/>
              <a:t>. </a:t>
            </a:r>
            <a:endParaRPr lang="en-US" sz="2000" dirty="0" smtClean="0"/>
          </a:p>
          <a:p>
            <a:r>
              <a:rPr lang="vi-VN" sz="2000" dirty="0" smtClean="0"/>
              <a:t>Nó </a:t>
            </a:r>
            <a:r>
              <a:rPr lang="vi-VN" sz="2000" dirty="0"/>
              <a:t>không ảnh hưởng đến hiệu suất của </a:t>
            </a:r>
            <a:r>
              <a:rPr lang="en-US" sz="2000" dirty="0" smtClean="0"/>
              <a:t>endpoint </a:t>
            </a:r>
            <a:r>
              <a:rPr lang="vi-VN" sz="2000" dirty="0" smtClean="0"/>
              <a:t>vì </a:t>
            </a:r>
            <a:r>
              <a:rPr lang="vi-VN" sz="2000" dirty="0"/>
              <a:t>cần rất ít tài nguyên để xử lý. </a:t>
            </a:r>
            <a:endParaRPr lang="en-US" sz="2000" dirty="0" smtClean="0"/>
          </a:p>
          <a:p>
            <a:r>
              <a:rPr lang="vi-VN" sz="2000" dirty="0" smtClean="0"/>
              <a:t>Một </a:t>
            </a:r>
            <a:r>
              <a:rPr lang="vi-VN" sz="2000" dirty="0"/>
              <a:t>số nguồn dữ liệu chính là:    </a:t>
            </a:r>
            <a:endParaRPr lang="en-US" sz="2000" dirty="0" smtClean="0"/>
          </a:p>
          <a:p>
            <a:pPr lvl="1">
              <a:buFont typeface="Arial" panose="020B0604020202020204" pitchFamily="34" charset="0"/>
              <a:buChar char="•"/>
            </a:pPr>
            <a:r>
              <a:rPr lang="vi-VN" sz="1800" dirty="0" smtClean="0"/>
              <a:t>Máy </a:t>
            </a:r>
            <a:r>
              <a:rPr lang="vi-VN" sz="1800" dirty="0"/>
              <a:t>chủ web tạo lưu lượng truy cập web.     </a:t>
            </a:r>
            <a:endParaRPr lang="en-US" sz="1800" dirty="0" smtClean="0"/>
          </a:p>
          <a:p>
            <a:pPr lvl="1">
              <a:buFont typeface="Arial" panose="020B0604020202020204" pitchFamily="34" charset="0"/>
              <a:buChar char="•"/>
            </a:pPr>
            <a:r>
              <a:rPr lang="vi-VN" sz="1800" dirty="0" smtClean="0"/>
              <a:t>Máy </a:t>
            </a:r>
            <a:r>
              <a:rPr lang="vi-VN" sz="1800" dirty="0"/>
              <a:t>Windows tạo Nhật ký sự kiện Windows, PowerShell và dữ liệu Sysmon.     </a:t>
            </a:r>
            <a:endParaRPr lang="en-US" sz="1800" dirty="0" smtClean="0"/>
          </a:p>
          <a:p>
            <a:pPr lvl="1">
              <a:buFont typeface="Arial" panose="020B0604020202020204" pitchFamily="34" charset="0"/>
              <a:buChar char="•"/>
            </a:pPr>
            <a:r>
              <a:rPr lang="vi-VN" sz="1800" dirty="0" smtClean="0"/>
              <a:t>Máy </a:t>
            </a:r>
            <a:r>
              <a:rPr lang="vi-VN" sz="1800" dirty="0"/>
              <a:t>chủ Linux tạo nhật ký tập trung vào máy chủ.     </a:t>
            </a:r>
            <a:endParaRPr lang="en-US" sz="1800" dirty="0" smtClean="0"/>
          </a:p>
          <a:p>
            <a:pPr lvl="1">
              <a:buFont typeface="Arial" panose="020B0604020202020204" pitchFamily="34" charset="0"/>
              <a:buChar char="•"/>
            </a:pPr>
            <a:r>
              <a:rPr lang="vi-VN" sz="1800" dirty="0" smtClean="0"/>
              <a:t>Cơ </a:t>
            </a:r>
            <a:r>
              <a:rPr lang="vi-VN" sz="1800" dirty="0"/>
              <a:t>sở dữ liệu tạo các yêu cầu, phản hồi và lỗi kết nối DB.</a:t>
            </a:r>
            <a:endParaRPr lang="en-US" sz="1800" dirty="0"/>
          </a:p>
        </p:txBody>
      </p:sp>
    </p:spTree>
    <p:extLst>
      <p:ext uri="{BB962C8B-B14F-4D97-AF65-F5344CB8AC3E}">
        <p14:creationId xmlns:p14="http://schemas.microsoft.com/office/powerpoint/2010/main" val="1638162777"/>
      </p:ext>
    </p:extLst>
  </p:cSld>
  <p:clrMapOvr>
    <a:masterClrMapping/>
  </p:clrMapOvr>
  <p:transition spd="slow">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759" y="1083957"/>
            <a:ext cx="6414122" cy="5011033"/>
          </a:xfrm>
          <a:prstGeom prst="rect">
            <a:avLst/>
          </a:prstGeom>
        </p:spPr>
      </p:pic>
    </p:spTree>
    <p:extLst>
      <p:ext uri="{BB962C8B-B14F-4D97-AF65-F5344CB8AC3E}">
        <p14:creationId xmlns:p14="http://schemas.microsoft.com/office/powerpoint/2010/main" val="580600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610</TotalTime>
  <Words>4151</Words>
  <Application>Microsoft Office PowerPoint</Application>
  <PresentationFormat>Widescreen</PresentationFormat>
  <Paragraphs>276</Paragraphs>
  <Slides>90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Symbol</vt:lpstr>
      <vt:lpstr>Ubuntu</vt:lpstr>
      <vt:lpstr>Wingdings</vt:lpstr>
      <vt:lpstr>Wingdings 2</vt:lpstr>
      <vt:lpstr>Dividend</vt:lpstr>
      <vt:lpstr>ĐiềU tra phân tích sự cố với splunk</vt:lpstr>
      <vt:lpstr>Các nội dung chính</vt:lpstr>
      <vt:lpstr>GIỚI THIỆU VỀ SPLUNK</vt:lpstr>
      <vt:lpstr>GIỚI THIỆU VỀ SPLUNK</vt:lpstr>
      <vt:lpstr>MỤC TIÊU ĐẠT ĐƯỢC</vt:lpstr>
      <vt:lpstr>GIỚI THIỆU VỀ SPLUNK</vt:lpstr>
      <vt:lpstr>GIỚI THIỆU VỀ SPLUNK</vt:lpstr>
      <vt:lpstr>GIỚI THIỆU VỀ SPLUNK</vt:lpstr>
      <vt:lpstr>Splunk Forwarder</vt:lpstr>
      <vt:lpstr>Splunk Forwarder</vt:lpstr>
      <vt:lpstr>Splunk Indexer</vt:lpstr>
      <vt:lpstr>Splunk Indexer</vt:lpstr>
      <vt:lpstr>Search Head</vt:lpstr>
      <vt:lpstr>Search Head</vt:lpstr>
      <vt:lpstr>ĐIỀU HƯỚNG TRONG SPLUNK</vt:lpstr>
      <vt:lpstr>Explore splunk</vt:lpstr>
      <vt:lpstr>SPLUNK DASHBOARD</vt:lpstr>
      <vt:lpstr>ADDING DATA</vt:lpstr>
      <vt:lpstr>ADDING DATA</vt:lpstr>
      <vt:lpstr>ADD DATA</vt:lpstr>
      <vt:lpstr>ADD DATA</vt:lpstr>
      <vt:lpstr>ADDING DATA</vt:lpstr>
      <vt:lpstr>Answer the questions</vt:lpstr>
      <vt:lpstr>Giới thiệu về vòng đời điều tra, xử lý sự cố </vt:lpstr>
      <vt:lpstr>Incident Handling Life Cycle</vt:lpstr>
      <vt:lpstr>Incident Handling Life Cycle</vt:lpstr>
      <vt:lpstr>Incident Handling Life Cycle</vt:lpstr>
      <vt:lpstr>Giới thiệu về Cyber Kill chain </vt:lpstr>
      <vt:lpstr>Cyber Kill Chain </vt:lpstr>
      <vt:lpstr>Xử lý sự cố: Kịch bản</vt:lpstr>
      <vt:lpstr>Xử lý sự cố: Kịch bản</vt:lpstr>
      <vt:lpstr>Xử lý sự cố: Kịch bản</vt:lpstr>
      <vt:lpstr>MỘT SỐ NGUỒN LOG QUAN TRỌNG</vt:lpstr>
      <vt:lpstr>MỘT SỐ NGUỒN LOG QUAN TRỌNG</vt:lpstr>
      <vt:lpstr>Điều tra phân tích tình huống tấn công Reconnaissance  </vt:lpstr>
      <vt:lpstr>SEARCH QUERY</vt:lpstr>
      <vt:lpstr>SEARCH QUERY</vt:lpstr>
      <vt:lpstr>SEARCH QUERY</vt:lpstr>
      <vt:lpstr>Search query</vt:lpstr>
      <vt:lpstr>Search query</vt:lpstr>
      <vt:lpstr>TÌM KIẾM IP NÀO ĐANG THỰC HIỆN SCAN</vt:lpstr>
      <vt:lpstr>Điều tra phân tích tình huống tấn công Exploit </vt:lpstr>
      <vt:lpstr>Exploitation Phase</vt:lpstr>
      <vt:lpstr>Exploitation Phase</vt:lpstr>
      <vt:lpstr>Exploitation Phase</vt:lpstr>
      <vt:lpstr>Exploitation Phase</vt:lpstr>
      <vt:lpstr>Exploitation Phase</vt:lpstr>
      <vt:lpstr>Exploitation Phase</vt:lpstr>
      <vt:lpstr>Exploitation Phase</vt:lpstr>
      <vt:lpstr>Trích xuất các trường Tên người dùng và Mật khẩu bằng Regex</vt:lpstr>
      <vt:lpstr>Trích xuất các trường Tên người dùng và Mật khẩu bằng Regex</vt:lpstr>
      <vt:lpstr>TÌM KIẾM CÔNG CỤ MÀ KẺ TẤN CÔNG SỬ DỤNG</vt:lpstr>
      <vt:lpstr>TÌM KIẾM CÔNG CỤ MÀ KẺ TẤN CÔNG SỬ DỤNG</vt:lpstr>
      <vt:lpstr>TÌM KIẾM CÔNG CỤ MÀ KẺ TẤN CÔNG SỬ DỤNG</vt:lpstr>
      <vt:lpstr>Điều tra phân tích tình huống tấn công Installation </vt:lpstr>
      <vt:lpstr>Installation Phase</vt:lpstr>
      <vt:lpstr>Installation Phase</vt:lpstr>
      <vt:lpstr>Installation Phase</vt:lpstr>
      <vt:lpstr>Installation Phase</vt:lpstr>
      <vt:lpstr>Tệp này có được thực thi trên máy chủ sau khi được tải lên không?</vt:lpstr>
      <vt:lpstr>Tệp này có được thực thi trên máy chủ sau khi được tải lên không?</vt:lpstr>
      <vt:lpstr>ĐIỀU TRA VỚI SYSMON LOGS</vt:lpstr>
      <vt:lpstr>ĐIỀU TRA VỚI SYSMON LOGS</vt:lpstr>
      <vt:lpstr>Điều tra phân tích các hoạt động tấn công bên trong đối tượng </vt:lpstr>
      <vt:lpstr>CÁC Hành động trên mục tiêu</vt:lpstr>
      <vt:lpstr>CÁC Hành động trên mục tiêu</vt:lpstr>
      <vt:lpstr>CÁC Hành động trên mục tiêu</vt:lpstr>
      <vt:lpstr>CÁC Hành động trên mục tiêu</vt:lpstr>
      <vt:lpstr>CÁC Hành động trên mục tiêu</vt:lpstr>
      <vt:lpstr>Command and Control </vt:lpstr>
      <vt:lpstr>Command and Control</vt:lpstr>
      <vt:lpstr>Command and Control</vt:lpstr>
      <vt:lpstr>Command and Control</vt:lpstr>
      <vt:lpstr>TÌM KIẾM SỰ TƯƠNG TÁC THÔNG QUA HTTP</vt:lpstr>
      <vt:lpstr>Điều tra, phân tích tình huống tấn công Delivery </vt:lpstr>
      <vt:lpstr>Delivery</vt:lpstr>
      <vt:lpstr>OSINT sites</vt:lpstr>
      <vt:lpstr>ThreatMiner</vt:lpstr>
      <vt:lpstr>ThreatMiner</vt:lpstr>
      <vt:lpstr>Virustotal</vt:lpstr>
      <vt:lpstr>Hybrid-Analysis</vt:lpstr>
      <vt:lpstr>Hybrid-Analysis</vt:lpstr>
      <vt:lpstr>TỔNG KẾT</vt:lpstr>
      <vt:lpstr>Reconnaissance Phase:</vt:lpstr>
      <vt:lpstr>Tổng kết </vt:lpstr>
      <vt:lpstr>Installation Phase:</vt:lpstr>
      <vt:lpstr>Action on Objective</vt:lpstr>
      <vt:lpstr>Weaponization Phase:</vt:lpstr>
      <vt:lpstr>Deliver Phase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ĐiềU tra phân tích sự cố với splunk</dc:title>
  <dc:creator>Admin</dc:creator>
  <cp:lastModifiedBy>Admin</cp:lastModifiedBy>
  <cp:revision>67</cp:revision>
  <dcterms:created xsi:type="dcterms:W3CDTF">2023-02-01T01:48:49Z</dcterms:created>
  <dcterms:modified xsi:type="dcterms:W3CDTF">2023-02-02T05:03:13Z</dcterms:modified>
</cp:coreProperties>
</file>